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84" r:id="rId2"/>
  </p:sldMasterIdLst>
  <p:notesMasterIdLst>
    <p:notesMasterId r:id="rId52"/>
  </p:notesMasterIdLst>
  <p:sldIdLst>
    <p:sldId id="1048" r:id="rId3"/>
    <p:sldId id="259" r:id="rId4"/>
    <p:sldId id="439" r:id="rId5"/>
    <p:sldId id="1022" r:id="rId6"/>
    <p:sldId id="453" r:id="rId7"/>
    <p:sldId id="1029" r:id="rId8"/>
    <p:sldId id="1030" r:id="rId9"/>
    <p:sldId id="1031" r:id="rId10"/>
    <p:sldId id="422" r:id="rId11"/>
    <p:sldId id="423" r:id="rId12"/>
    <p:sldId id="424" r:id="rId13"/>
    <p:sldId id="425" r:id="rId14"/>
    <p:sldId id="435" r:id="rId15"/>
    <p:sldId id="1024" r:id="rId16"/>
    <p:sldId id="426" r:id="rId17"/>
    <p:sldId id="441" r:id="rId18"/>
    <p:sldId id="442" r:id="rId19"/>
    <p:sldId id="430" r:id="rId20"/>
    <p:sldId id="440" r:id="rId21"/>
    <p:sldId id="443" r:id="rId22"/>
    <p:sldId id="444" r:id="rId23"/>
    <p:sldId id="445" r:id="rId24"/>
    <p:sldId id="432" r:id="rId25"/>
    <p:sldId id="431" r:id="rId26"/>
    <p:sldId id="1020" r:id="rId27"/>
    <p:sldId id="438" r:id="rId28"/>
    <p:sldId id="434" r:id="rId29"/>
    <p:sldId id="1021" r:id="rId30"/>
    <p:sldId id="429" r:id="rId31"/>
    <p:sldId id="437" r:id="rId32"/>
    <p:sldId id="454" r:id="rId33"/>
    <p:sldId id="455" r:id="rId34"/>
    <p:sldId id="456" r:id="rId35"/>
    <p:sldId id="457" r:id="rId36"/>
    <p:sldId id="458" r:id="rId37"/>
    <p:sldId id="460" r:id="rId38"/>
    <p:sldId id="459" r:id="rId39"/>
    <p:sldId id="403" r:id="rId40"/>
    <p:sldId id="404" r:id="rId41"/>
    <p:sldId id="300" r:id="rId42"/>
    <p:sldId id="323" r:id="rId43"/>
    <p:sldId id="344" r:id="rId44"/>
    <p:sldId id="449" r:id="rId45"/>
    <p:sldId id="1019" r:id="rId46"/>
    <p:sldId id="1052" r:id="rId47"/>
    <p:sldId id="1053" r:id="rId48"/>
    <p:sldId id="330" r:id="rId49"/>
    <p:sldId id="1027" r:id="rId50"/>
    <p:sldId id="1026" r:id="rId51"/>
  </p:sldIdLst>
  <p:sldSz cx="12192000" cy="6858000"/>
  <p:notesSz cx="6858000" cy="9144000"/>
  <p:embeddedFontLst>
    <p:embeddedFont>
      <p:font typeface="Algerian" panose="04020705040A02060702" pitchFamily="82" charset="0"/>
      <p:regular r:id="rId53"/>
    </p:embeddedFont>
    <p:embeddedFont>
      <p:font typeface="Arial Black" panose="020B0A04020102020204" pitchFamily="34" charset="0"/>
      <p:bold r:id="rId54"/>
    </p:embeddedFont>
    <p:embeddedFont>
      <p:font typeface="Avenir Next LT Pro" panose="020B0504020202020204" pitchFamily="34" charset="0"/>
      <p:regular r:id="rId55"/>
      <p:bold r:id="rId56"/>
      <p:italic r:id="rId57"/>
      <p:boldItalic r:id="rId58"/>
    </p:embeddedFont>
    <p:embeddedFont>
      <p:font typeface="Avenir Next LT Pro Light" panose="020B0304020202020204" pitchFamily="34" charset="0"/>
      <p:regular r:id="rId59"/>
      <p:italic r:id="rId60"/>
    </p:embeddedFon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Lato" panose="020F0502020204030203" pitchFamily="34" charset="0"/>
      <p:regular r:id="rId67"/>
      <p:bold r:id="rId68"/>
      <p:italic r:id="rId69"/>
      <p:boldItalic r:id="rId70"/>
    </p:embeddedFont>
    <p:embeddedFont>
      <p:font typeface="Sitka Subheading" panose="02000505000000020004" pitchFamily="2" charset="0"/>
      <p:regular r:id="rId71"/>
      <p:bold r:id="rId72"/>
      <p:italic r:id="rId73"/>
      <p:boldItalic r:id="rId74"/>
    </p:embeddedFont>
    <p:embeddedFont>
      <p:font typeface="Tw Cen MT" panose="020B0602020104020603" pitchFamily="34"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Sewell" initials="WS" lastIdx="1" clrIdx="0">
    <p:extLst>
      <p:ext uri="{19B8F6BF-5375-455C-9EA6-DF929625EA0E}">
        <p15:presenceInfo xmlns:p15="http://schemas.microsoft.com/office/powerpoint/2012/main" userId="S::william.sewell@wgu.edu::1ff04b0f-39db-44f1-ba4b-2cbfd32b04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0E958A-D24F-45D7-A882-B545DDF995CA}" v="3" dt="2023-08-20T22:59:12.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92" d="100"/>
          <a:sy n="92" d="100"/>
        </p:scale>
        <p:origin x="106" y="53"/>
      </p:cViewPr>
      <p:guideLst/>
    </p:cSldViewPr>
  </p:slideViewPr>
  <p:notesTextViewPr>
    <p:cViewPr>
      <p:scale>
        <a:sx n="3" d="2"/>
        <a:sy n="3" d="2"/>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84" Type="http://schemas.openxmlformats.org/officeDocument/2006/relationships/presProps" Target="presProps.xml"/><Relationship Id="rId89"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font" Target="fonts/font27.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Sewell" userId="1ff04b0f-39db-44f1-ba4b-2cbfd32b0451" providerId="ADAL" clId="{F7F43905-E1D5-4BBF-8346-BCFF3A347277}"/>
    <pc:docChg chg="addSld delSld modSld">
      <pc:chgData name="William Sewell" userId="1ff04b0f-39db-44f1-ba4b-2cbfd32b0451" providerId="ADAL" clId="{F7F43905-E1D5-4BBF-8346-BCFF3A347277}" dt="2023-02-13T12:18:55.464" v="55" actId="571"/>
      <pc:docMkLst>
        <pc:docMk/>
      </pc:docMkLst>
      <pc:sldChg chg="addSp modSp">
        <pc:chgData name="William Sewell" userId="1ff04b0f-39db-44f1-ba4b-2cbfd32b0451" providerId="ADAL" clId="{F7F43905-E1D5-4BBF-8346-BCFF3A347277}" dt="2023-02-13T12:18:55.464" v="55" actId="571"/>
        <pc:sldMkLst>
          <pc:docMk/>
          <pc:sldMk cId="132639238" sldId="323"/>
        </pc:sldMkLst>
        <pc:spChg chg="add mod">
          <ac:chgData name="William Sewell" userId="1ff04b0f-39db-44f1-ba4b-2cbfd32b0451" providerId="ADAL" clId="{F7F43905-E1D5-4BBF-8346-BCFF3A347277}" dt="2023-02-13T12:18:55.464" v="55" actId="571"/>
          <ac:spMkLst>
            <pc:docMk/>
            <pc:sldMk cId="132639238" sldId="323"/>
            <ac:spMk id="3" creationId="{491A82AD-862F-6DCD-3BFB-BF93B0DAC99C}"/>
          </ac:spMkLst>
        </pc:spChg>
      </pc:sldChg>
      <pc:sldChg chg="del">
        <pc:chgData name="William Sewell" userId="1ff04b0f-39db-44f1-ba4b-2cbfd32b0451" providerId="ADAL" clId="{F7F43905-E1D5-4BBF-8346-BCFF3A347277}" dt="2023-02-05T22:18:10.662" v="1" actId="47"/>
        <pc:sldMkLst>
          <pc:docMk/>
          <pc:sldMk cId="424971247" sldId="1023"/>
        </pc:sldMkLst>
      </pc:sldChg>
      <pc:sldChg chg="modSp mod">
        <pc:chgData name="William Sewell" userId="1ff04b0f-39db-44f1-ba4b-2cbfd32b0451" providerId="ADAL" clId="{F7F43905-E1D5-4BBF-8346-BCFF3A347277}" dt="2023-02-05T22:24:54.415" v="54" actId="20577"/>
        <pc:sldMkLst>
          <pc:docMk/>
          <pc:sldMk cId="3182745744" sldId="1024"/>
        </pc:sldMkLst>
        <pc:spChg chg="mod">
          <ac:chgData name="William Sewell" userId="1ff04b0f-39db-44f1-ba4b-2cbfd32b0451" providerId="ADAL" clId="{F7F43905-E1D5-4BBF-8346-BCFF3A347277}" dt="2023-02-05T22:24:54.415" v="54" actId="20577"/>
          <ac:spMkLst>
            <pc:docMk/>
            <pc:sldMk cId="3182745744" sldId="1024"/>
            <ac:spMk id="5" creationId="{8CF0F25E-BA58-48AB-AD23-688BC38CE571}"/>
          </ac:spMkLst>
        </pc:spChg>
      </pc:sldChg>
      <pc:sldChg chg="del">
        <pc:chgData name="William Sewell" userId="1ff04b0f-39db-44f1-ba4b-2cbfd32b0451" providerId="ADAL" clId="{F7F43905-E1D5-4BBF-8346-BCFF3A347277}" dt="2023-02-05T22:18:56.766" v="33" actId="47"/>
        <pc:sldMkLst>
          <pc:docMk/>
          <pc:sldMk cId="2352865532" sldId="1032"/>
        </pc:sldMkLst>
      </pc:sldChg>
      <pc:sldChg chg="modSp add mod modNotesTx">
        <pc:chgData name="William Sewell" userId="1ff04b0f-39db-44f1-ba4b-2cbfd32b0451" providerId="ADAL" clId="{F7F43905-E1D5-4BBF-8346-BCFF3A347277}" dt="2023-02-05T22:18:36.304" v="31" actId="20577"/>
        <pc:sldMkLst>
          <pc:docMk/>
          <pc:sldMk cId="1326695296" sldId="1048"/>
        </pc:sldMkLst>
        <pc:spChg chg="mod">
          <ac:chgData name="William Sewell" userId="1ff04b0f-39db-44f1-ba4b-2cbfd32b0451" providerId="ADAL" clId="{F7F43905-E1D5-4BBF-8346-BCFF3A347277}" dt="2023-02-05T22:18:24.874" v="20" actId="20577"/>
          <ac:spMkLst>
            <pc:docMk/>
            <pc:sldMk cId="1326695296" sldId="1048"/>
            <ac:spMk id="3" creationId="{5B865A55-2EEB-40DC-915E-1D7E37380B49}"/>
          </ac:spMkLst>
        </pc:spChg>
      </pc:sldChg>
      <pc:sldChg chg="add">
        <pc:chgData name="William Sewell" userId="1ff04b0f-39db-44f1-ba4b-2cbfd32b0451" providerId="ADAL" clId="{F7F43905-E1D5-4BBF-8346-BCFF3A347277}" dt="2023-02-05T22:18:53.794" v="32"/>
        <pc:sldMkLst>
          <pc:docMk/>
          <pc:sldMk cId="4278172161" sldId="1049"/>
        </pc:sldMkLst>
      </pc:sldChg>
    </pc:docChg>
  </pc:docChgLst>
  <pc:docChgLst>
    <pc:chgData name="William Sewell" userId="1ff04b0f-39db-44f1-ba4b-2cbfd32b0451" providerId="ADAL" clId="{766C0171-FFAC-4977-B453-2D5F4DEF524B}"/>
    <pc:docChg chg="undo custSel addSld delSld modSld">
      <pc:chgData name="William Sewell" userId="1ff04b0f-39db-44f1-ba4b-2cbfd32b0451" providerId="ADAL" clId="{766C0171-FFAC-4977-B453-2D5F4DEF524B}" dt="2023-05-25T14:17:41.222" v="205" actId="20577"/>
      <pc:docMkLst>
        <pc:docMk/>
      </pc:docMkLst>
      <pc:sldChg chg="addSp delSp modSp mod">
        <pc:chgData name="William Sewell" userId="1ff04b0f-39db-44f1-ba4b-2cbfd32b0451" providerId="ADAL" clId="{766C0171-FFAC-4977-B453-2D5F4DEF524B}" dt="2023-05-25T14:16:56.331" v="161" actId="20577"/>
        <pc:sldMkLst>
          <pc:docMk/>
          <pc:sldMk cId="3130301845" sldId="259"/>
        </pc:sldMkLst>
        <pc:spChg chg="add del mod">
          <ac:chgData name="William Sewell" userId="1ff04b0f-39db-44f1-ba4b-2cbfd32b0451" providerId="ADAL" clId="{766C0171-FFAC-4977-B453-2D5F4DEF524B}" dt="2023-05-25T14:13:12.934" v="127" actId="22"/>
          <ac:spMkLst>
            <pc:docMk/>
            <pc:sldMk cId="3130301845" sldId="259"/>
            <ac:spMk id="3" creationId="{214DFF07-7C51-12A6-70FD-03E50053D1E8}"/>
          </ac:spMkLst>
        </pc:spChg>
        <pc:spChg chg="add mod">
          <ac:chgData name="William Sewell" userId="1ff04b0f-39db-44f1-ba4b-2cbfd32b0451" providerId="ADAL" clId="{766C0171-FFAC-4977-B453-2D5F4DEF524B}" dt="2023-05-25T14:16:56.331" v="161" actId="20577"/>
          <ac:spMkLst>
            <pc:docMk/>
            <pc:sldMk cId="3130301845" sldId="259"/>
            <ac:spMk id="4" creationId="{08ACB29C-AFC9-F252-3CF8-6C0AFB053733}"/>
          </ac:spMkLst>
        </pc:spChg>
        <pc:spChg chg="mod">
          <ac:chgData name="William Sewell" userId="1ff04b0f-39db-44f1-ba4b-2cbfd32b0451" providerId="ADAL" clId="{766C0171-FFAC-4977-B453-2D5F4DEF524B}" dt="2023-05-25T14:14:37.470" v="134" actId="207"/>
          <ac:spMkLst>
            <pc:docMk/>
            <pc:sldMk cId="3130301845" sldId="259"/>
            <ac:spMk id="5" creationId="{34571B72-7FEE-4D51-A995-8389F2FF8B70}"/>
          </ac:spMkLst>
        </pc:spChg>
        <pc:picChg chg="del">
          <ac:chgData name="William Sewell" userId="1ff04b0f-39db-44f1-ba4b-2cbfd32b0451" providerId="ADAL" clId="{766C0171-FFAC-4977-B453-2D5F4DEF524B}" dt="2023-05-25T14:12:15.082" v="115" actId="478"/>
          <ac:picMkLst>
            <pc:docMk/>
            <pc:sldMk cId="3130301845" sldId="259"/>
            <ac:picMk id="2050" creationId="{C4857723-1747-40E6-BE6C-F5DC385E084D}"/>
          </ac:picMkLst>
        </pc:picChg>
        <pc:picChg chg="add mod">
          <ac:chgData name="William Sewell" userId="1ff04b0f-39db-44f1-ba4b-2cbfd32b0451" providerId="ADAL" clId="{766C0171-FFAC-4977-B453-2D5F4DEF524B}" dt="2023-05-25T14:15:09.253" v="135" actId="166"/>
          <ac:picMkLst>
            <pc:docMk/>
            <pc:sldMk cId="3130301845" sldId="259"/>
            <ac:picMk id="4098" creationId="{AAD03D34-3CC4-A915-8333-9999218A4CDE}"/>
          </ac:picMkLst>
        </pc:picChg>
      </pc:sldChg>
      <pc:sldChg chg="del">
        <pc:chgData name="William Sewell" userId="1ff04b0f-39db-44f1-ba4b-2cbfd32b0451" providerId="ADAL" clId="{766C0171-FFAC-4977-B453-2D5F4DEF524B}" dt="2023-04-02T22:13:07.263" v="76" actId="2696"/>
        <pc:sldMkLst>
          <pc:docMk/>
          <pc:sldMk cId="815920493" sldId="309"/>
        </pc:sldMkLst>
      </pc:sldChg>
      <pc:sldChg chg="addSp modSp">
        <pc:chgData name="William Sewell" userId="1ff04b0f-39db-44f1-ba4b-2cbfd32b0451" providerId="ADAL" clId="{766C0171-FFAC-4977-B453-2D5F4DEF524B}" dt="2023-05-25T14:08:39.994" v="114" actId="1076"/>
        <pc:sldMkLst>
          <pc:docMk/>
          <pc:sldMk cId="447344807" sldId="330"/>
        </pc:sldMkLst>
        <pc:picChg chg="add mod">
          <ac:chgData name="William Sewell" userId="1ff04b0f-39db-44f1-ba4b-2cbfd32b0451" providerId="ADAL" clId="{766C0171-FFAC-4977-B453-2D5F4DEF524B}" dt="2023-05-25T14:08:39.994" v="114" actId="1076"/>
          <ac:picMkLst>
            <pc:docMk/>
            <pc:sldMk cId="447344807" sldId="330"/>
            <ac:picMk id="3074" creationId="{8396D771-718E-D774-CF4C-8A848C7DB1F8}"/>
          </ac:picMkLst>
        </pc:picChg>
      </pc:sldChg>
      <pc:sldChg chg="modSp mod">
        <pc:chgData name="William Sewell" userId="1ff04b0f-39db-44f1-ba4b-2cbfd32b0451" providerId="ADAL" clId="{766C0171-FFAC-4977-B453-2D5F4DEF524B}" dt="2023-04-02T22:09:42.497" v="71" actId="255"/>
        <pc:sldMkLst>
          <pc:docMk/>
          <pc:sldMk cId="518019842" sldId="423"/>
        </pc:sldMkLst>
        <pc:spChg chg="mod">
          <ac:chgData name="William Sewell" userId="1ff04b0f-39db-44f1-ba4b-2cbfd32b0451" providerId="ADAL" clId="{766C0171-FFAC-4977-B453-2D5F4DEF524B}" dt="2023-04-02T22:09:42.497" v="71" actId="255"/>
          <ac:spMkLst>
            <pc:docMk/>
            <pc:sldMk cId="518019842" sldId="423"/>
            <ac:spMk id="6" creationId="{92544378-4BEE-4A8E-BDF4-EA8DDC9ED116}"/>
          </ac:spMkLst>
        </pc:spChg>
      </pc:sldChg>
      <pc:sldChg chg="modSp mod">
        <pc:chgData name="William Sewell" userId="1ff04b0f-39db-44f1-ba4b-2cbfd32b0451" providerId="ADAL" clId="{766C0171-FFAC-4977-B453-2D5F4DEF524B}" dt="2023-04-02T22:10:48.005" v="74" actId="27636"/>
        <pc:sldMkLst>
          <pc:docMk/>
          <pc:sldMk cId="2479436633" sldId="424"/>
        </pc:sldMkLst>
        <pc:spChg chg="mod">
          <ac:chgData name="William Sewell" userId="1ff04b0f-39db-44f1-ba4b-2cbfd32b0451" providerId="ADAL" clId="{766C0171-FFAC-4977-B453-2D5F4DEF524B}" dt="2023-04-02T22:10:48.005" v="74" actId="27636"/>
          <ac:spMkLst>
            <pc:docMk/>
            <pc:sldMk cId="2479436633" sldId="424"/>
            <ac:spMk id="6" creationId="{92544378-4BEE-4A8E-BDF4-EA8DDC9ED116}"/>
          </ac:spMkLst>
        </pc:spChg>
      </pc:sldChg>
      <pc:sldChg chg="del">
        <pc:chgData name="William Sewell" userId="1ff04b0f-39db-44f1-ba4b-2cbfd32b0451" providerId="ADAL" clId="{766C0171-FFAC-4977-B453-2D5F4DEF524B}" dt="2023-04-02T22:12:06.945" v="75" actId="47"/>
        <pc:sldMkLst>
          <pc:docMk/>
          <pc:sldMk cId="4110211928" sldId="433"/>
        </pc:sldMkLst>
      </pc:sldChg>
      <pc:sldChg chg="modSp mod">
        <pc:chgData name="William Sewell" userId="1ff04b0f-39db-44f1-ba4b-2cbfd32b0451" providerId="ADAL" clId="{766C0171-FFAC-4977-B453-2D5F4DEF524B}" dt="2023-05-21T23:19:10.910" v="87" actId="1076"/>
        <pc:sldMkLst>
          <pc:docMk/>
          <pc:sldMk cId="2462925800" sldId="439"/>
        </pc:sldMkLst>
        <pc:picChg chg="mod">
          <ac:chgData name="William Sewell" userId="1ff04b0f-39db-44f1-ba4b-2cbfd32b0451" providerId="ADAL" clId="{766C0171-FFAC-4977-B453-2D5F4DEF524B}" dt="2023-05-21T23:19:10.910" v="87" actId="1076"/>
          <ac:picMkLst>
            <pc:docMk/>
            <pc:sldMk cId="2462925800" sldId="439"/>
            <ac:picMk id="4" creationId="{A29CEEA1-1440-4D0A-AF19-896090613D25}"/>
          </ac:picMkLst>
        </pc:picChg>
      </pc:sldChg>
      <pc:sldChg chg="addSp modSp">
        <pc:chgData name="William Sewell" userId="1ff04b0f-39db-44f1-ba4b-2cbfd32b0451" providerId="ADAL" clId="{766C0171-FFAC-4977-B453-2D5F4DEF524B}" dt="2023-05-14T23:18:52.660" v="86" actId="571"/>
        <pc:sldMkLst>
          <pc:docMk/>
          <pc:sldMk cId="3826590978" sldId="453"/>
        </pc:sldMkLst>
        <pc:picChg chg="add mod">
          <ac:chgData name="William Sewell" userId="1ff04b0f-39db-44f1-ba4b-2cbfd32b0451" providerId="ADAL" clId="{766C0171-FFAC-4977-B453-2D5F4DEF524B}" dt="2023-05-14T23:18:52.660" v="86" actId="571"/>
          <ac:picMkLst>
            <pc:docMk/>
            <pc:sldMk cId="3826590978" sldId="453"/>
            <ac:picMk id="2" creationId="{8E1D2248-C3E3-B4C9-0BB7-BB1D09F1D8A6}"/>
          </ac:picMkLst>
        </pc:picChg>
      </pc:sldChg>
      <pc:sldChg chg="modSp mod">
        <pc:chgData name="William Sewell" userId="1ff04b0f-39db-44f1-ba4b-2cbfd32b0451" providerId="ADAL" clId="{766C0171-FFAC-4977-B453-2D5F4DEF524B}" dt="2023-04-02T22:07:58.653" v="62" actId="20577"/>
        <pc:sldMkLst>
          <pc:docMk/>
          <pc:sldMk cId="1518561263" sldId="1019"/>
        </pc:sldMkLst>
        <pc:spChg chg="mod">
          <ac:chgData name="William Sewell" userId="1ff04b0f-39db-44f1-ba4b-2cbfd32b0451" providerId="ADAL" clId="{766C0171-FFAC-4977-B453-2D5F4DEF524B}" dt="2023-04-02T22:07:58.653" v="62" actId="20577"/>
          <ac:spMkLst>
            <pc:docMk/>
            <pc:sldMk cId="1518561263" sldId="1019"/>
            <ac:spMk id="4" creationId="{0D56C8BA-411D-4CF2-A6FC-F5730DA8F6F2}"/>
          </ac:spMkLst>
        </pc:spChg>
      </pc:sldChg>
      <pc:sldChg chg="addSp delSp modSp mod">
        <pc:chgData name="William Sewell" userId="1ff04b0f-39db-44f1-ba4b-2cbfd32b0451" providerId="ADAL" clId="{766C0171-FFAC-4977-B453-2D5F4DEF524B}" dt="2023-05-25T14:04:38.670" v="112" actId="1076"/>
        <pc:sldMkLst>
          <pc:docMk/>
          <pc:sldMk cId="3182745744" sldId="1024"/>
        </pc:sldMkLst>
        <pc:spChg chg="mod">
          <ac:chgData name="William Sewell" userId="1ff04b0f-39db-44f1-ba4b-2cbfd32b0451" providerId="ADAL" clId="{766C0171-FFAC-4977-B453-2D5F4DEF524B}" dt="2023-05-25T14:04:38.670" v="112" actId="1076"/>
          <ac:spMkLst>
            <pc:docMk/>
            <pc:sldMk cId="3182745744" sldId="1024"/>
            <ac:spMk id="4" creationId="{6D804314-F14B-4258-944E-62FA98CFC591}"/>
          </ac:spMkLst>
        </pc:spChg>
        <pc:spChg chg="mod">
          <ac:chgData name="William Sewell" userId="1ff04b0f-39db-44f1-ba4b-2cbfd32b0451" providerId="ADAL" clId="{766C0171-FFAC-4977-B453-2D5F4DEF524B}" dt="2023-05-25T14:04:25.554" v="110" actId="1076"/>
          <ac:spMkLst>
            <pc:docMk/>
            <pc:sldMk cId="3182745744" sldId="1024"/>
            <ac:spMk id="5" creationId="{8CF0F25E-BA58-48AB-AD23-688BC38CE571}"/>
          </ac:spMkLst>
        </pc:spChg>
        <pc:picChg chg="mod">
          <ac:chgData name="William Sewell" userId="1ff04b0f-39db-44f1-ba4b-2cbfd32b0451" providerId="ADAL" clId="{766C0171-FFAC-4977-B453-2D5F4DEF524B}" dt="2023-05-25T14:04:31.323" v="111" actId="1076"/>
          <ac:picMkLst>
            <pc:docMk/>
            <pc:sldMk cId="3182745744" sldId="1024"/>
            <ac:picMk id="3" creationId="{5B3859ED-E592-4CCB-A35E-CCE9611D5B07}"/>
          </ac:picMkLst>
        </pc:picChg>
        <pc:picChg chg="del">
          <ac:chgData name="William Sewell" userId="1ff04b0f-39db-44f1-ba4b-2cbfd32b0451" providerId="ADAL" clId="{766C0171-FFAC-4977-B453-2D5F4DEF524B}" dt="2023-05-25T14:03:59.056" v="105" actId="478"/>
          <ac:picMkLst>
            <pc:docMk/>
            <pc:sldMk cId="3182745744" sldId="1024"/>
            <ac:picMk id="7" creationId="{DA9BCDDF-0F98-4E74-A627-9880D60BEE43}"/>
          </ac:picMkLst>
        </pc:picChg>
        <pc:picChg chg="add mod">
          <ac:chgData name="William Sewell" userId="1ff04b0f-39db-44f1-ba4b-2cbfd32b0451" providerId="ADAL" clId="{766C0171-FFAC-4977-B453-2D5F4DEF524B}" dt="2023-05-25T14:04:11.738" v="108" actId="1076"/>
          <ac:picMkLst>
            <pc:docMk/>
            <pc:sldMk cId="3182745744" sldId="1024"/>
            <ac:picMk id="2050" creationId="{8991A3A2-3FAD-5956-B837-1A4A55E2ECD8}"/>
          </ac:picMkLst>
        </pc:picChg>
      </pc:sldChg>
      <pc:sldChg chg="modSp mod">
        <pc:chgData name="William Sewell" userId="1ff04b0f-39db-44f1-ba4b-2cbfd32b0451" providerId="ADAL" clId="{766C0171-FFAC-4977-B453-2D5F4DEF524B}" dt="2023-04-02T22:14:12.886" v="85" actId="20577"/>
        <pc:sldMkLst>
          <pc:docMk/>
          <pc:sldMk cId="763877501" sldId="1027"/>
        </pc:sldMkLst>
        <pc:spChg chg="mod">
          <ac:chgData name="William Sewell" userId="1ff04b0f-39db-44f1-ba4b-2cbfd32b0451" providerId="ADAL" clId="{766C0171-FFAC-4977-B453-2D5F4DEF524B}" dt="2023-04-02T22:14:12.886" v="85" actId="20577"/>
          <ac:spMkLst>
            <pc:docMk/>
            <pc:sldMk cId="763877501" sldId="1027"/>
            <ac:spMk id="2" creationId="{3F39275C-48F2-445C-9C58-819BF2E564AA}"/>
          </ac:spMkLst>
        </pc:spChg>
      </pc:sldChg>
      <pc:sldChg chg="addSp delSp modSp mod modNotesTx">
        <pc:chgData name="William Sewell" userId="1ff04b0f-39db-44f1-ba4b-2cbfd32b0451" providerId="ADAL" clId="{766C0171-FFAC-4977-B453-2D5F4DEF524B}" dt="2023-05-25T14:17:41.222" v="205" actId="20577"/>
        <pc:sldMkLst>
          <pc:docMk/>
          <pc:sldMk cId="1326695296" sldId="1048"/>
        </pc:sldMkLst>
        <pc:spChg chg="mod">
          <ac:chgData name="William Sewell" userId="1ff04b0f-39db-44f1-ba4b-2cbfd32b0451" providerId="ADAL" clId="{766C0171-FFAC-4977-B453-2D5F4DEF524B}" dt="2023-05-25T14:02:33.052" v="104" actId="14100"/>
          <ac:spMkLst>
            <pc:docMk/>
            <pc:sldMk cId="1326695296" sldId="1048"/>
            <ac:spMk id="3" creationId="{5B865A55-2EEB-40DC-915E-1D7E37380B49}"/>
          </ac:spMkLst>
        </pc:spChg>
        <pc:picChg chg="del">
          <ac:chgData name="William Sewell" userId="1ff04b0f-39db-44f1-ba4b-2cbfd32b0451" providerId="ADAL" clId="{766C0171-FFAC-4977-B453-2D5F4DEF524B}" dt="2023-05-25T14:02:07.300" v="88" actId="478"/>
          <ac:picMkLst>
            <pc:docMk/>
            <pc:sldMk cId="1326695296" sldId="1048"/>
            <ac:picMk id="4" creationId="{DF38D9B3-F29C-4C0E-AE00-07729D7BAD07}"/>
          </ac:picMkLst>
        </pc:picChg>
        <pc:picChg chg="add mod">
          <ac:chgData name="William Sewell" userId="1ff04b0f-39db-44f1-ba4b-2cbfd32b0451" providerId="ADAL" clId="{766C0171-FFAC-4977-B453-2D5F4DEF524B}" dt="2023-05-25T14:02:16.211" v="90" actId="1076"/>
          <ac:picMkLst>
            <pc:docMk/>
            <pc:sldMk cId="1326695296" sldId="1048"/>
            <ac:picMk id="1026" creationId="{F23633AD-B587-F870-638D-E0A660844DD6}"/>
          </ac:picMkLst>
        </pc:picChg>
      </pc:sldChg>
      <pc:sldChg chg="modSp del mod modNotesTx">
        <pc:chgData name="William Sewell" userId="1ff04b0f-39db-44f1-ba4b-2cbfd32b0451" providerId="ADAL" clId="{766C0171-FFAC-4977-B453-2D5F4DEF524B}" dt="2023-04-02T22:09:03.324" v="67" actId="47"/>
        <pc:sldMkLst>
          <pc:docMk/>
          <pc:sldMk cId="1091774801" sldId="1050"/>
        </pc:sldMkLst>
        <pc:spChg chg="mod">
          <ac:chgData name="William Sewell" userId="1ff04b0f-39db-44f1-ba4b-2cbfd32b0451" providerId="ADAL" clId="{766C0171-FFAC-4977-B453-2D5F4DEF524B}" dt="2023-04-02T22:07:14.600" v="41" actId="20577"/>
          <ac:spMkLst>
            <pc:docMk/>
            <pc:sldMk cId="1091774801" sldId="1050"/>
            <ac:spMk id="3" creationId="{5B865A55-2EEB-40DC-915E-1D7E37380B49}"/>
          </ac:spMkLst>
        </pc:spChg>
      </pc:sldChg>
      <pc:sldChg chg="add del">
        <pc:chgData name="William Sewell" userId="1ff04b0f-39db-44f1-ba4b-2cbfd32b0451" providerId="ADAL" clId="{766C0171-FFAC-4977-B453-2D5F4DEF524B}" dt="2023-04-02T22:08:52.005" v="66" actId="47"/>
        <pc:sldMkLst>
          <pc:docMk/>
          <pc:sldMk cId="2176505673" sldId="1051"/>
        </pc:sldMkLst>
      </pc:sldChg>
      <pc:sldChg chg="add">
        <pc:chgData name="William Sewell" userId="1ff04b0f-39db-44f1-ba4b-2cbfd32b0451" providerId="ADAL" clId="{766C0171-FFAC-4977-B453-2D5F4DEF524B}" dt="2023-04-02T22:08:34.577" v="64"/>
        <pc:sldMkLst>
          <pc:docMk/>
          <pc:sldMk cId="2510548546" sldId="1052"/>
        </pc:sldMkLst>
      </pc:sldChg>
      <pc:sldChg chg="add">
        <pc:chgData name="William Sewell" userId="1ff04b0f-39db-44f1-ba4b-2cbfd32b0451" providerId="ADAL" clId="{766C0171-FFAC-4977-B453-2D5F4DEF524B}" dt="2023-04-02T22:08:48.052" v="65"/>
        <pc:sldMkLst>
          <pc:docMk/>
          <pc:sldMk cId="4206533806" sldId="1053"/>
        </pc:sldMkLst>
      </pc:sldChg>
    </pc:docChg>
  </pc:docChgLst>
  <pc:docChgLst>
    <pc:chgData name="William Sewell" userId="1ff04b0f-39db-44f1-ba4b-2cbfd32b0451" providerId="ADAL" clId="{9959A4CC-7608-49D6-8827-E5A7C67E3864}"/>
    <pc:docChg chg="custSel addSld delSld modSld">
      <pc:chgData name="William Sewell" userId="1ff04b0f-39db-44f1-ba4b-2cbfd32b0451" providerId="ADAL" clId="{9959A4CC-7608-49D6-8827-E5A7C67E3864}" dt="2023-03-19T23:59:04.948" v="62" actId="113"/>
      <pc:docMkLst>
        <pc:docMk/>
      </pc:docMkLst>
      <pc:sldChg chg="modSp">
        <pc:chgData name="William Sewell" userId="1ff04b0f-39db-44f1-ba4b-2cbfd32b0451" providerId="ADAL" clId="{9959A4CC-7608-49D6-8827-E5A7C67E3864}" dt="2023-03-05T23:10:38.973" v="1" actId="14826"/>
        <pc:sldMkLst>
          <pc:docMk/>
          <pc:sldMk cId="3130301845" sldId="259"/>
        </pc:sldMkLst>
        <pc:picChg chg="mod">
          <ac:chgData name="William Sewell" userId="1ff04b0f-39db-44f1-ba4b-2cbfd32b0451" providerId="ADAL" clId="{9959A4CC-7608-49D6-8827-E5A7C67E3864}" dt="2023-03-05T23:10:38.973" v="1" actId="14826"/>
          <ac:picMkLst>
            <pc:docMk/>
            <pc:sldMk cId="3130301845" sldId="259"/>
            <ac:picMk id="2050" creationId="{C4857723-1747-40E6-BE6C-F5DC385E084D}"/>
          </ac:picMkLst>
        </pc:picChg>
      </pc:sldChg>
      <pc:sldChg chg="addSp delSp modSp mod">
        <pc:chgData name="William Sewell" userId="1ff04b0f-39db-44f1-ba4b-2cbfd32b0451" providerId="ADAL" clId="{9959A4CC-7608-49D6-8827-E5A7C67E3864}" dt="2023-03-06T01:14:56.033" v="57" actId="478"/>
        <pc:sldMkLst>
          <pc:docMk/>
          <pc:sldMk cId="2673526385" sldId="425"/>
        </pc:sldMkLst>
        <pc:spChg chg="add del mod">
          <ac:chgData name="William Sewell" userId="1ff04b0f-39db-44f1-ba4b-2cbfd32b0451" providerId="ADAL" clId="{9959A4CC-7608-49D6-8827-E5A7C67E3864}" dt="2023-03-06T01:14:56.033" v="57" actId="478"/>
          <ac:spMkLst>
            <pc:docMk/>
            <pc:sldMk cId="2673526385" sldId="425"/>
            <ac:spMk id="2" creationId="{A1A5C306-FC12-7F81-F449-E269FD02AC4A}"/>
          </ac:spMkLst>
        </pc:spChg>
      </pc:sldChg>
      <pc:sldChg chg="addSp modSp mod">
        <pc:chgData name="William Sewell" userId="1ff04b0f-39db-44f1-ba4b-2cbfd32b0451" providerId="ADAL" clId="{9959A4CC-7608-49D6-8827-E5A7C67E3864}" dt="2023-03-19T23:59:04.948" v="62" actId="113"/>
        <pc:sldMkLst>
          <pc:docMk/>
          <pc:sldMk cId="3734197484" sldId="1026"/>
        </pc:sldMkLst>
        <pc:spChg chg="add mod">
          <ac:chgData name="William Sewell" userId="1ff04b0f-39db-44f1-ba4b-2cbfd32b0451" providerId="ADAL" clId="{9959A4CC-7608-49D6-8827-E5A7C67E3864}" dt="2023-03-19T23:59:04.948" v="62" actId="113"/>
          <ac:spMkLst>
            <pc:docMk/>
            <pc:sldMk cId="3734197484" sldId="1026"/>
            <ac:spMk id="5" creationId="{0C01763E-AAEB-A5D2-7A49-84A14ABBCA27}"/>
          </ac:spMkLst>
        </pc:spChg>
      </pc:sldChg>
      <pc:sldChg chg="modSp mod modNotesTx">
        <pc:chgData name="William Sewell" userId="1ff04b0f-39db-44f1-ba4b-2cbfd32b0451" providerId="ADAL" clId="{9959A4CC-7608-49D6-8827-E5A7C67E3864}" dt="2023-03-05T23:11:50.955" v="55" actId="20577"/>
        <pc:sldMkLst>
          <pc:docMk/>
          <pc:sldMk cId="1326695296" sldId="1048"/>
        </pc:sldMkLst>
        <pc:spChg chg="mod">
          <ac:chgData name="William Sewell" userId="1ff04b0f-39db-44f1-ba4b-2cbfd32b0451" providerId="ADAL" clId="{9959A4CC-7608-49D6-8827-E5A7C67E3864}" dt="2023-03-05T23:11:44.439" v="42" actId="20577"/>
          <ac:spMkLst>
            <pc:docMk/>
            <pc:sldMk cId="1326695296" sldId="1048"/>
            <ac:spMk id="3" creationId="{5B865A55-2EEB-40DC-915E-1D7E37380B49}"/>
          </ac:spMkLst>
        </pc:spChg>
        <pc:picChg chg="mod">
          <ac:chgData name="William Sewell" userId="1ff04b0f-39db-44f1-ba4b-2cbfd32b0451" providerId="ADAL" clId="{9959A4CC-7608-49D6-8827-E5A7C67E3864}" dt="2023-03-05T23:09:50.695" v="0" actId="14826"/>
          <ac:picMkLst>
            <pc:docMk/>
            <pc:sldMk cId="1326695296" sldId="1048"/>
            <ac:picMk id="4" creationId="{DF38D9B3-F29C-4C0E-AE00-07729D7BAD07}"/>
          </ac:picMkLst>
        </pc:picChg>
      </pc:sldChg>
      <pc:sldChg chg="del">
        <pc:chgData name="William Sewell" userId="1ff04b0f-39db-44f1-ba4b-2cbfd32b0451" providerId="ADAL" clId="{9959A4CC-7608-49D6-8827-E5A7C67E3864}" dt="2023-03-05T23:11:12.204" v="3" actId="47"/>
        <pc:sldMkLst>
          <pc:docMk/>
          <pc:sldMk cId="4278172161" sldId="1049"/>
        </pc:sldMkLst>
      </pc:sldChg>
      <pc:sldChg chg="modSp add mod modNotesTx">
        <pc:chgData name="William Sewell" userId="1ff04b0f-39db-44f1-ba4b-2cbfd32b0451" providerId="ADAL" clId="{9959A4CC-7608-49D6-8827-E5A7C67E3864}" dt="2023-03-05T23:11:27.158" v="29" actId="20577"/>
        <pc:sldMkLst>
          <pc:docMk/>
          <pc:sldMk cId="1091774801" sldId="1050"/>
        </pc:sldMkLst>
        <pc:spChg chg="mod">
          <ac:chgData name="William Sewell" userId="1ff04b0f-39db-44f1-ba4b-2cbfd32b0451" providerId="ADAL" clId="{9959A4CC-7608-49D6-8827-E5A7C67E3864}" dt="2023-03-05T23:11:27.158" v="29" actId="20577"/>
          <ac:spMkLst>
            <pc:docMk/>
            <pc:sldMk cId="1091774801" sldId="1050"/>
            <ac:spMk id="3" creationId="{5B865A55-2EEB-40DC-915E-1D7E37380B49}"/>
          </ac:spMkLst>
        </pc:spChg>
      </pc:sldChg>
    </pc:docChg>
  </pc:docChgLst>
  <pc:docChgLst>
    <pc:chgData name="William Sewell" userId="1ff04b0f-39db-44f1-ba4b-2cbfd32b0451" providerId="ADAL" clId="{EA0E958A-D24F-45D7-A882-B545DDF995CA}"/>
    <pc:docChg chg="modSld">
      <pc:chgData name="William Sewell" userId="1ff04b0f-39db-44f1-ba4b-2cbfd32b0451" providerId="ADAL" clId="{EA0E958A-D24F-45D7-A882-B545DDF995CA}" dt="2023-08-20T22:59:12.863" v="2" actId="1076"/>
      <pc:docMkLst>
        <pc:docMk/>
      </pc:docMkLst>
      <pc:sldChg chg="modSp">
        <pc:chgData name="William Sewell" userId="1ff04b0f-39db-44f1-ba4b-2cbfd32b0451" providerId="ADAL" clId="{EA0E958A-D24F-45D7-A882-B545DDF995CA}" dt="2023-08-20T22:59:12.863" v="2" actId="1076"/>
        <pc:sldMkLst>
          <pc:docMk/>
          <pc:sldMk cId="3093696271" sldId="1020"/>
        </pc:sldMkLst>
        <pc:picChg chg="mod">
          <ac:chgData name="William Sewell" userId="1ff04b0f-39db-44f1-ba4b-2cbfd32b0451" providerId="ADAL" clId="{EA0E958A-D24F-45D7-A882-B545DDF995CA}" dt="2023-08-20T22:59:12.863" v="2" actId="1076"/>
          <ac:picMkLst>
            <pc:docMk/>
            <pc:sldMk cId="3093696271" sldId="1020"/>
            <ac:picMk id="5123" creationId="{CA759EEF-1D97-489B-9190-96A0234908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A68B3-BB1B-471B-AAA9-D27BBEA8E94B}"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6E62B-0F73-4DB2-94D2-0ECEAE7169B4}" type="slidenum">
              <a:rPr lang="en-US" smtClean="0"/>
              <a:t>‹#›</a:t>
            </a:fld>
            <a:endParaRPr lang="en-US"/>
          </a:p>
        </p:txBody>
      </p:sp>
    </p:spTree>
    <p:extLst>
      <p:ext uri="{BB962C8B-B14F-4D97-AF65-F5344CB8AC3E}">
        <p14:creationId xmlns:p14="http://schemas.microsoft.com/office/powerpoint/2010/main" val="308116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Sunday presentation for D211.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427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018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933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PgAdmin does all the work for you.</a:t>
            </a:r>
          </a:p>
        </p:txBody>
      </p:sp>
      <p:sp>
        <p:nvSpPr>
          <p:cNvPr id="4" name="Slide Number Placeholder 3"/>
          <p:cNvSpPr>
            <a:spLocks noGrp="1"/>
          </p:cNvSpPr>
          <p:nvPr>
            <p:ph type="sldNum" sz="quarter" idx="5"/>
          </p:nvPr>
        </p:nvSpPr>
        <p:spPr/>
        <p:txBody>
          <a:bodyPr/>
          <a:lstStyle/>
          <a:p>
            <a:fld id="{4C86E62B-0F73-4DB2-94D2-0ECEAE7169B4}" type="slidenum">
              <a:rPr lang="en-US" smtClean="0"/>
              <a:t>14</a:t>
            </a:fld>
            <a:endParaRPr lang="en-US"/>
          </a:p>
        </p:txBody>
      </p:sp>
    </p:spTree>
    <p:extLst>
      <p:ext uri="{BB962C8B-B14F-4D97-AF65-F5344CB8AC3E}">
        <p14:creationId xmlns:p14="http://schemas.microsoft.com/office/powerpoint/2010/main" val="416529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43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042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135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65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62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73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847371" y="2940194"/>
            <a:ext cx="5486400" cy="3600450"/>
          </a:xfrm>
        </p:spPr>
        <p:txBody>
          <a:bodyPr/>
          <a:lstStyle/>
          <a:p>
            <a:r>
              <a:rPr lang="en-US" sz="1520" b="1" dirty="0"/>
              <a:t>MEETING NUMBER:  120 213 9260</a:t>
            </a:r>
          </a:p>
          <a:p>
            <a:r>
              <a:rPr lang="en-US" sz="1520" b="1" dirty="0"/>
              <a:t>MEETING PASSWORD: MNkF2iJW7j3</a:t>
            </a:r>
          </a:p>
          <a:p>
            <a:endParaRPr lang="en-US" sz="1520" b="1" dirty="0"/>
          </a:p>
          <a:p>
            <a:r>
              <a:rPr lang="en-US" sz="1520" b="1" dirty="0"/>
              <a:t>Occurs First Three Sundays of each month at 4:30pm Mountain time for 1 hour.</a:t>
            </a:r>
          </a:p>
          <a:p>
            <a:endParaRPr lang="en-US" sz="1520" b="1" dirty="0"/>
          </a:p>
          <a:p>
            <a:endParaRPr lang="en-US" dirty="0"/>
          </a:p>
          <a:p>
            <a:r>
              <a:rPr lang="en-US" dirty="0"/>
              <a:t>This is the meeting information.  We will meet at the same time with the same meeting number and Password for the first three Sundays of each month.  On the fourth Sunday of the month, I will not present but record the items we discussed and send out the recording and the PowerPoint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7AFFB61-7C7A-4CEC-925B-3B6EF7D782AB}"/>
              </a:ext>
            </a:extLst>
          </p:cNvPr>
          <p:cNvPicPr>
            <a:picLocks noChangeAspect="1"/>
          </p:cNvPicPr>
          <p:nvPr/>
        </p:nvPicPr>
        <p:blipFill>
          <a:blip r:embed="rId3"/>
          <a:stretch>
            <a:fillRect/>
          </a:stretch>
        </p:blipFill>
        <p:spPr>
          <a:xfrm>
            <a:off x="1102548" y="242887"/>
            <a:ext cx="5231223" cy="2465589"/>
          </a:xfrm>
          <a:prstGeom prst="rect">
            <a:avLst/>
          </a:prstGeom>
        </p:spPr>
      </p:pic>
      <p:sp>
        <p:nvSpPr>
          <p:cNvPr id="11" name="Rectangle 1">
            <a:extLst>
              <a:ext uri="{FF2B5EF4-FFF2-40B4-BE49-F238E27FC236}">
                <a16:creationId xmlns:a16="http://schemas.microsoft.com/office/drawing/2014/main" id="{E4ADFE17-B4F7-4711-9A2F-434C67D645E1}"/>
              </a:ext>
            </a:extLst>
          </p:cNvPr>
          <p:cNvSpPr>
            <a:spLocks noChangeArrowheads="1"/>
          </p:cNvSpPr>
          <p:nvPr/>
        </p:nvSpPr>
        <p:spPr bwMode="auto">
          <a:xfrm>
            <a:off x="685800" y="2711594"/>
            <a:ext cx="35269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85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145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330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997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92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356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5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492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948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49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94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discussing JOINs be aware of the following TIPs, TRICKs, and TRAPs.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70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130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853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117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979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049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720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409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593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832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63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34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680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450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upper left corner, use display or lightning bolt to bring PgAdmin back to life.  Upper right corner,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79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example of the db-fiddle.com environment.  You can use db-fiddle.com in virtually any web browser.  Remember to save your work in notepad.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155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links to the data as well as how to import and to transfer files to and from the Labs on Demand and your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874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links to the data as well as how to import and to transfer files to and from the Labs on Demand and your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50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11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051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far away.</a:t>
            </a:r>
          </a:p>
        </p:txBody>
      </p:sp>
      <p:sp>
        <p:nvSpPr>
          <p:cNvPr id="4" name="Slide Number Placeholder 3"/>
          <p:cNvSpPr>
            <a:spLocks noGrp="1"/>
          </p:cNvSpPr>
          <p:nvPr>
            <p:ph type="sldNum" sz="quarter" idx="5"/>
          </p:nvPr>
        </p:nvSpPr>
        <p:spPr/>
        <p:txBody>
          <a:bodyPr/>
          <a:lstStyle/>
          <a:p>
            <a:fld id="{4C86E62B-0F73-4DB2-94D2-0ECEAE7169B4}" type="slidenum">
              <a:rPr lang="en-US" smtClean="0"/>
              <a:t>49</a:t>
            </a:fld>
            <a:endParaRPr lang="en-US"/>
          </a:p>
        </p:txBody>
      </p:sp>
    </p:spTree>
    <p:extLst>
      <p:ext uri="{BB962C8B-B14F-4D97-AF65-F5344CB8AC3E}">
        <p14:creationId xmlns:p14="http://schemas.microsoft.com/office/powerpoint/2010/main" val="329703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34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574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81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6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70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C724-F9F0-46C7-8C30-9345DB856F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C5BD84-058D-472A-A74D-EE23529D1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B42EF4-970B-400D-A4D7-DA1F88C61C9D}"/>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5" name="Footer Placeholder 4">
            <a:extLst>
              <a:ext uri="{FF2B5EF4-FFF2-40B4-BE49-F238E27FC236}">
                <a16:creationId xmlns:a16="http://schemas.microsoft.com/office/drawing/2014/main" id="{10397FFF-6E70-4531-BB5C-9764EC169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1812D-8D13-419B-B7A8-D0D41A6B117A}"/>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64992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9E31-A3F9-4FCD-9CB3-AB2AC33577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F631C7-CA76-4EA3-8BF4-6031D308D6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DD43D-917D-4457-9791-B04E76887409}"/>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5" name="Footer Placeholder 4">
            <a:extLst>
              <a:ext uri="{FF2B5EF4-FFF2-40B4-BE49-F238E27FC236}">
                <a16:creationId xmlns:a16="http://schemas.microsoft.com/office/drawing/2014/main" id="{8F8FB2FB-010E-49A4-A0CF-DE75DD69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8A0BC-5F9B-4AC6-9E52-421C10475A12}"/>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215918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2C9F12-52D8-449D-BC0F-04935F00C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F197F7-9E08-4A1E-A891-6B1D6CF07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CF80B-399D-429F-AE82-CC62D2963754}"/>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5" name="Footer Placeholder 4">
            <a:extLst>
              <a:ext uri="{FF2B5EF4-FFF2-40B4-BE49-F238E27FC236}">
                <a16:creationId xmlns:a16="http://schemas.microsoft.com/office/drawing/2014/main" id="{31BDCEFF-A6D9-4C45-968E-7EF999DB0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9C842-89E6-4CCB-97D8-934F22D19754}"/>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72595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76453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05703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39662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45434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58221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80973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20752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91044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2F9C-6003-4DEA-B860-C8FA2FBB7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13E27C-E309-4059-BCCC-73A615341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F756-EE44-4ABB-9F90-06D82F6168EE}"/>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5" name="Footer Placeholder 4">
            <a:extLst>
              <a:ext uri="{FF2B5EF4-FFF2-40B4-BE49-F238E27FC236}">
                <a16:creationId xmlns:a16="http://schemas.microsoft.com/office/drawing/2014/main" id="{37F2ACFA-871E-4E95-B9A5-D86F2BB0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3566A-2571-4F32-ACFE-96BF65258240}"/>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271600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60224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7466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8/20/2023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5943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D5EE-298F-49B9-9A4D-C166E9411C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DB29E-8B37-4D57-BDF2-0DCB0FA9A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D1F65-00F1-4FEE-B838-05CC57747928}"/>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5" name="Footer Placeholder 4">
            <a:extLst>
              <a:ext uri="{FF2B5EF4-FFF2-40B4-BE49-F238E27FC236}">
                <a16:creationId xmlns:a16="http://schemas.microsoft.com/office/drawing/2014/main" id="{B4A338F6-B95C-47F3-8269-FD6F4B9DB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759E1-B1AA-49B5-9CC9-344409AB0225}"/>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20098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2E7E-C644-4A96-8CB9-909D7F9C9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A60FB6-0F8E-4973-A95C-50C536A825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8E9C3B-814F-4F1A-B026-E9536211E4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9A1C0-C053-4E55-BD73-43CF57C152C7}"/>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6" name="Footer Placeholder 5">
            <a:extLst>
              <a:ext uri="{FF2B5EF4-FFF2-40B4-BE49-F238E27FC236}">
                <a16:creationId xmlns:a16="http://schemas.microsoft.com/office/drawing/2014/main" id="{EDD944BE-5B46-403C-A1E9-B23D84993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7E3EA9-4BA9-46B8-B622-49473EB6F76D}"/>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41537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BF87-9399-4139-A9B0-03C6B50D05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AB660B-F145-4264-B1D7-FE555FD244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3901FD-1D98-4B53-A905-E448FCB5C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598A0-B694-45C4-9696-655E3B611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10C41-899C-46F9-ADC1-4BAD26207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94AF33-67B0-4E4A-B3DF-0581375511C5}"/>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8" name="Footer Placeholder 7">
            <a:extLst>
              <a:ext uri="{FF2B5EF4-FFF2-40B4-BE49-F238E27FC236}">
                <a16:creationId xmlns:a16="http://schemas.microsoft.com/office/drawing/2014/main" id="{F2E2A632-A24B-4051-AE9E-81D22E8E35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09E48-3D75-4598-8760-5061DDDAB8BD}"/>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29903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7925-DE39-48BD-B371-F9C85DF754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BEE127-1363-48BA-8657-BE09E4E4D7CC}"/>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4" name="Footer Placeholder 3">
            <a:extLst>
              <a:ext uri="{FF2B5EF4-FFF2-40B4-BE49-F238E27FC236}">
                <a16:creationId xmlns:a16="http://schemas.microsoft.com/office/drawing/2014/main" id="{84933BC2-C48B-4754-A3E9-0F45581499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E7ECEA-10E0-4B37-848F-A412BCB02EE0}"/>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85436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58AB0-ED1E-4305-AC47-72A6C7B93252}"/>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3" name="Footer Placeholder 2">
            <a:extLst>
              <a:ext uri="{FF2B5EF4-FFF2-40B4-BE49-F238E27FC236}">
                <a16:creationId xmlns:a16="http://schemas.microsoft.com/office/drawing/2014/main" id="{219FD139-3AF6-4A83-80A4-F74EB55EDA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33225E-D6FE-4813-BC0A-4CA7950E42E2}"/>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30277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0D97-43ED-4EC2-8681-6C9A5C3C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6DBA51-AE57-4B68-9EA1-42FDFC7A5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3BBC1-6BAC-4149-95F6-349399708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EDCBF-FF52-41E2-A620-F10926CBAD28}"/>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6" name="Footer Placeholder 5">
            <a:extLst>
              <a:ext uri="{FF2B5EF4-FFF2-40B4-BE49-F238E27FC236}">
                <a16:creationId xmlns:a16="http://schemas.microsoft.com/office/drawing/2014/main" id="{26F80D11-185B-4214-92EC-4EB43036E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1C8B0-4C8D-4EDF-B274-6BAB14C07CB3}"/>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638133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B858-1F00-4BB0-9344-D9FB78DCC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2A4FA6-C310-4449-81A4-30A717AF8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77C28-1592-4182-8423-30A50DF38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88D31-FFA9-4BC8-9D5E-B763DC0567BD}"/>
              </a:ext>
            </a:extLst>
          </p:cNvPr>
          <p:cNvSpPr>
            <a:spLocks noGrp="1"/>
          </p:cNvSpPr>
          <p:nvPr>
            <p:ph type="dt" sz="half" idx="10"/>
          </p:nvPr>
        </p:nvSpPr>
        <p:spPr/>
        <p:txBody>
          <a:bodyPr/>
          <a:lstStyle/>
          <a:p>
            <a:fld id="{350D3331-3601-49A9-8F9F-A52E922F09A1}" type="datetimeFigureOut">
              <a:rPr lang="en-US" smtClean="0"/>
              <a:t>8/20/2023</a:t>
            </a:fld>
            <a:endParaRPr lang="en-US"/>
          </a:p>
        </p:txBody>
      </p:sp>
      <p:sp>
        <p:nvSpPr>
          <p:cNvPr id="6" name="Footer Placeholder 5">
            <a:extLst>
              <a:ext uri="{FF2B5EF4-FFF2-40B4-BE49-F238E27FC236}">
                <a16:creationId xmlns:a16="http://schemas.microsoft.com/office/drawing/2014/main" id="{D0C8D068-E14C-4402-B7C2-12C3506FC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B8A69-911C-4C1E-B608-A47DFB13FBE1}"/>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278849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56CECD-00CB-4342-A206-323CC39864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D54C08-FB4E-4118-B7EF-FEB3DA5F9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084F5-28E3-4179-B509-E27A890CD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D3331-3601-49A9-8F9F-A52E922F09A1}" type="datetimeFigureOut">
              <a:rPr lang="en-US" smtClean="0"/>
              <a:t>8/20/2023</a:t>
            </a:fld>
            <a:endParaRPr lang="en-US"/>
          </a:p>
        </p:txBody>
      </p:sp>
      <p:sp>
        <p:nvSpPr>
          <p:cNvPr id="5" name="Footer Placeholder 4">
            <a:extLst>
              <a:ext uri="{FF2B5EF4-FFF2-40B4-BE49-F238E27FC236}">
                <a16:creationId xmlns:a16="http://schemas.microsoft.com/office/drawing/2014/main" id="{909209B6-D6FB-459F-8A3E-EB3B6178F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9EE598-EEB1-4265-81C1-F8A22F7D9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69145-BCD7-4418-9504-E17A46590FA1}" type="slidenum">
              <a:rPr lang="en-US" smtClean="0"/>
              <a:t>‹#›</a:t>
            </a:fld>
            <a:endParaRPr lang="en-US"/>
          </a:p>
        </p:txBody>
      </p:sp>
    </p:spTree>
    <p:extLst>
      <p:ext uri="{BB962C8B-B14F-4D97-AF65-F5344CB8AC3E}">
        <p14:creationId xmlns:p14="http://schemas.microsoft.com/office/powerpoint/2010/main" val="16247163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8/20/2023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6844811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s://www.pgadmin.org/docs/pgadmin4/development/erd_tool.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help.tableau.com/current/pro/desktop/en-us/customsql.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help.tableau.com/current/pro/desktop/en-us/customsql.ht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s://help.tableau.com/current/pro/desktop/en-us/customsql.ht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help.tableau.com/current/pro/desktop/en-us/customsql.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help.tableau.com/current/pro/desktop/en-us/customsql.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help.tableau.com/current/pro/desktop/en-us/customsql.ht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help.tableau.com/current/pro/desktop/en-us/customsql.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hyperlink" Target="https://ebookcentral.proquest.com/lib/westerngovernors-ebooks/reader.action?docID=5748882&amp;ppg=1"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jpe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ebookcentral.proquest.com/lib/westerngovernors-ebooks/reader.action?docID=5748882&amp;ppg=1" TargetMode="External"/><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8" Type="http://schemas.openxmlformats.org/officeDocument/2006/relationships/hyperlink" Target="https://westerngovernorsuniversity-my.sharepoint.com/:x:/g/personal/william_sewell_wgu_edu/EbFsUuHFVOlHhfXmdsv8DzUBIyMMGQlYy8ykkfJss3i3AQ?e=0eWiIA" TargetMode="External"/><Relationship Id="rId13" Type="http://schemas.openxmlformats.org/officeDocument/2006/relationships/hyperlink" Target="https://westerngovernorsuniversity-my.sharepoint.com/:x:/g/personal/william_sewell_wgu_edu/EQ3057lzYGFGiIOJCNJqyToBbiidJ6KALm64LbTSSSXrnQ?e=OqTHwa" TargetMode="External"/><Relationship Id="rId18" Type="http://schemas.openxmlformats.org/officeDocument/2006/relationships/hyperlink" Target="https://westerngovernorsuniversity-my.sharepoint.com/:p:/g/personal/william_sewell_wgu_edu/EQzEOAMPzHxHmUqnb6HfJ50BlrCqnG7zNlHyiw3m4pdYFg?e=7aAOuf" TargetMode="External"/><Relationship Id="rId3" Type="http://schemas.openxmlformats.org/officeDocument/2006/relationships/image" Target="../media/image4.jpeg"/><Relationship Id="rId21" Type="http://schemas.openxmlformats.org/officeDocument/2006/relationships/hyperlink" Target="https://protect-us.mimecast.com/s/4Bk3C73yQLSzR1pOQT8Py-g?domain=blog.openbridge.com" TargetMode="External"/><Relationship Id="rId7" Type="http://schemas.openxmlformats.org/officeDocument/2006/relationships/hyperlink" Target="https://westerngovernorsuniversity-my.sharepoint.com/:x:/g/personal/william_sewell_wgu_edu/Edy-UjK9Ni5OvsYO45f07mkB2iGwAA49E98NXkHE8sHX6w?e=Pl7v5a" TargetMode="External"/><Relationship Id="rId12" Type="http://schemas.openxmlformats.org/officeDocument/2006/relationships/hyperlink" Target="https://westerngovernorsuniversity-my.sharepoint.com/:x:/g/personal/william_sewell_wgu_edu/EeohvGhv9n5NpruAJKMIQqoBTLCZDvXYt_wHFHJMN4vKsg?e=M8XQM5" TargetMode="External"/><Relationship Id="rId17" Type="http://schemas.openxmlformats.org/officeDocument/2006/relationships/hyperlink" Target="https://westerngovernorsuniversity-my.sharepoint.com/:x:/g/personal/william_sewell_wgu_edu/ETqk4Gu-ehFAit26pfsgmn4B-y6aEqEF_ltTrbfPSvUtHg?e=0qC0a5" TargetMode="External"/><Relationship Id="rId2" Type="http://schemas.openxmlformats.org/officeDocument/2006/relationships/notesSlide" Target="../notesSlides/notesSlide43.xml"/><Relationship Id="rId16" Type="http://schemas.openxmlformats.org/officeDocument/2006/relationships/hyperlink" Target="https://westerngovernorsuniversity-my.sharepoint.com/:x:/g/personal/william_sewell_wgu_edu/EVMV9FuIOtlEqzaJQgKXNdwBcOuKOHAjG2fQWWjBVqmESg?e=cENdzz" TargetMode="External"/><Relationship Id="rId20" Type="http://schemas.openxmlformats.org/officeDocument/2006/relationships/hyperlink" Target="https://kb.tableau.com/articles/howto/viewing-underlying-sql-queries-desktop" TargetMode="External"/><Relationship Id="rId1" Type="http://schemas.openxmlformats.org/officeDocument/2006/relationships/slideLayout" Target="../slideLayouts/slideLayout7.xml"/><Relationship Id="rId6" Type="http://schemas.openxmlformats.org/officeDocument/2006/relationships/hyperlink" Target="https://westerngovernorsuniversity-my.sharepoint.com/:x:/g/personal/william_sewell_wgu_edu/EUeU_y9e3uhAi0Eq2CMj6LgBKk2x0U_BcPoIudnvSfrAwg?e=4cd6VN" TargetMode="External"/><Relationship Id="rId11" Type="http://schemas.openxmlformats.org/officeDocument/2006/relationships/hyperlink" Target="https://westerngovernorsuniversity-my.sharepoint.com/:x:/g/personal/william_sewell_wgu_edu/EbU4Be3OSKVAt8tjxSql8gABXm666U5Y3S3evWaaZS39Zg?e=8lGNUB" TargetMode="External"/><Relationship Id="rId5" Type="http://schemas.openxmlformats.org/officeDocument/2006/relationships/hyperlink" Target="https://westerngovernorsuniversity-my.sharepoint.com/:x:/g/personal/william_sewell_wgu_edu/EW-JMnBJ_gRMjjBtntFzQUwB5w2FASnEneKyA3yReZm_Sw?e=ybmSBx" TargetMode="External"/><Relationship Id="rId15" Type="http://schemas.openxmlformats.org/officeDocument/2006/relationships/hyperlink" Target="https://westerngovernorsuniversity-my.sharepoint.com/:x:/g/personal/william_sewell_wgu_edu/EXpgWe9V0WtNjRJUUjn_yykBuPXFG9mtcYpiDiedE_BVdw?e=wj9cD3" TargetMode="External"/><Relationship Id="rId10" Type="http://schemas.openxmlformats.org/officeDocument/2006/relationships/hyperlink" Target="https://westerngovernorsuniversity-my.sharepoint.com/:x:/g/personal/william_sewell_wgu_edu/ESGwHxVIR6BGraspNO9ZB1ABznNOY932LvOI_jTuADhUvA?e=d7SHTg" TargetMode="External"/><Relationship Id="rId19" Type="http://schemas.openxmlformats.org/officeDocument/2006/relationships/hyperlink" Target="https://westerngovernorsuniversity-my.sharepoint.com/:w:/g/personal/william_sewell_wgu_edu/EY6ko3lRfe5Ij6VeSoVgmCUBz2VM0gIFMN5C-m4dSkCytw?e=1KCrRe" TargetMode="External"/><Relationship Id="rId4" Type="http://schemas.openxmlformats.org/officeDocument/2006/relationships/hyperlink" Target="https://westerngovernorsuniversity-my.sharepoint.com/:f:/g/personal/william_sewell_wgu_edu/EnbJwPHQejJAs2-4_rKZCDcB0E5XQzbChQJODi_rXteoNA?e=IaakoY" TargetMode="External"/><Relationship Id="rId9" Type="http://schemas.openxmlformats.org/officeDocument/2006/relationships/hyperlink" Target="https://westerngovernorsuniversity-my.sharepoint.com/:x:/g/personal/william_sewell_wgu_edu/ESxTJvXLD4tImpUvSrmzyE8B-J8arjhnYOsUDvbOp6dM-Q?e=pQ70MZ" TargetMode="External"/><Relationship Id="rId14" Type="http://schemas.openxmlformats.org/officeDocument/2006/relationships/hyperlink" Target="https://westerngovernorsuniversity-my.sharepoint.com/:x:/g/personal/william_sewell_wgu_edu/EUNhMiew-qVPvFqVz4Nhq7oB39RdS5I8rwf8sVUuEqqetg?e=Ka6ZvM" TargetMode="External"/><Relationship Id="rId22" Type="http://schemas.openxmlformats.org/officeDocument/2006/relationships/hyperlink" Target="https://wgu.hosted.panopto.com/Panopto/Pages/Viewer.aspx?id=2b5d5330-b678-42d7-875d-add40126149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8.gif"/><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s://www02a.timetrade.com/app/wgu-mentoring/workflows/WGU100/schedule/appointment-type?wfsid=9pm23aab5bgjk231brhaijb58jeglv77&amp;locationId=course_mentoring&amp;appointmentTypeGroupId=CM&amp;resourceId=005a000000CBjHbAAL&amp;fs=1"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hyperlink" Target="mailto:william.sewell@wgu.edu" TargetMode="External"/><Relationship Id="rId5" Type="http://schemas.openxmlformats.org/officeDocument/2006/relationships/hyperlink" Target="tel:(38-5)%20-428-,5377" TargetMode="External"/><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0">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E6E762-178F-48B6-B43B-A562589F8303}"/>
              </a:ext>
            </a:extLst>
          </p:cNvPr>
          <p:cNvSpPr>
            <a:spLocks noGrp="1"/>
          </p:cNvSpPr>
          <p:nvPr>
            <p:ph type="ctrTitle"/>
          </p:nvPr>
        </p:nvSpPr>
        <p:spPr>
          <a:xfrm>
            <a:off x="765051" y="662400"/>
            <a:ext cx="3409200" cy="1492132"/>
          </a:xfrm>
        </p:spPr>
        <p:txBody>
          <a:bodyPr vert="horz" lIns="91440" tIns="45720" rIns="91440" bIns="45720" rtlCol="0" anchor="t">
            <a:normAutofit/>
          </a:bodyPr>
          <a:lstStyle/>
          <a:p>
            <a:pPr algn="l"/>
            <a:r>
              <a:rPr lang="en-US" sz="4400" dirty="0"/>
              <a:t>SQL Sunday</a:t>
            </a:r>
          </a:p>
        </p:txBody>
      </p:sp>
      <p:sp>
        <p:nvSpPr>
          <p:cNvPr id="3" name="Subtitle 2">
            <a:extLst>
              <a:ext uri="{FF2B5EF4-FFF2-40B4-BE49-F238E27FC236}">
                <a16:creationId xmlns:a16="http://schemas.microsoft.com/office/drawing/2014/main" id="{5B865A55-2EEB-40DC-915E-1D7E37380B49}"/>
              </a:ext>
            </a:extLst>
          </p:cNvPr>
          <p:cNvSpPr>
            <a:spLocks noGrp="1"/>
          </p:cNvSpPr>
          <p:nvPr>
            <p:ph type="subTitle" idx="1"/>
          </p:nvPr>
        </p:nvSpPr>
        <p:spPr>
          <a:xfrm>
            <a:off x="765051" y="2286000"/>
            <a:ext cx="3409200" cy="1271847"/>
          </a:xfrm>
        </p:spPr>
        <p:txBody>
          <a:bodyPr vert="horz" lIns="91440" tIns="45720" rIns="91440" bIns="45720" rtlCol="0">
            <a:normAutofit/>
          </a:bodyPr>
          <a:lstStyle/>
          <a:p>
            <a:pPr indent="-228600" algn="l">
              <a:buFont typeface="Arial" panose="020B0604020202020204" pitchFamily="34" charset="0"/>
              <a:buChar char="•"/>
            </a:pPr>
            <a:r>
              <a:rPr lang="en-US" sz="2000" b="1" dirty="0">
                <a:solidFill>
                  <a:schemeClr val="tx1">
                    <a:alpha val="60000"/>
                  </a:schemeClr>
                </a:solidFill>
              </a:rPr>
              <a:t>D211 Advanced SQL for Data Analytics with Tableau</a:t>
            </a:r>
          </a:p>
          <a:p>
            <a:pPr indent="-228600" algn="l">
              <a:buFont typeface="Arial" panose="020B0604020202020204" pitchFamily="34" charset="0"/>
              <a:buChar char="•"/>
            </a:pPr>
            <a:r>
              <a:rPr lang="en-US" sz="2000" b="1" dirty="0">
                <a:solidFill>
                  <a:schemeClr val="tx1">
                    <a:alpha val="60000"/>
                  </a:schemeClr>
                </a:solidFill>
              </a:rPr>
              <a:t>Postgres database</a:t>
            </a:r>
          </a:p>
          <a:p>
            <a:pPr algn="l"/>
            <a:endParaRPr lang="en-US" sz="2000" dirty="0">
              <a:solidFill>
                <a:schemeClr val="tx1">
                  <a:alpha val="60000"/>
                </a:schemeClr>
              </a:solidFill>
            </a:endParaRPr>
          </a:p>
        </p:txBody>
      </p:sp>
      <p:pic>
        <p:nvPicPr>
          <p:cNvPr id="1026" name="Picture 2" descr="Dashboard Graph Animation — FREEBIE for Principle by Jardson Almeida on ...">
            <a:extLst>
              <a:ext uri="{FF2B5EF4-FFF2-40B4-BE49-F238E27FC236}">
                <a16:creationId xmlns:a16="http://schemas.microsoft.com/office/drawing/2014/main" id="{F23633AD-B587-F870-638D-E0A660844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3001"/>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695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6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92544378-4BEE-4A8E-BDF4-EA8DDC9ED116}"/>
              </a:ext>
            </a:extLst>
          </p:cNvPr>
          <p:cNvSpPr txBox="1"/>
          <p:nvPr/>
        </p:nvSpPr>
        <p:spPr>
          <a:xfrm>
            <a:off x="4978708" y="885651"/>
            <a:ext cx="6525220" cy="4616849"/>
          </a:xfrm>
          <a:prstGeom prst="rect">
            <a:avLst/>
          </a:prstGeom>
        </p:spPr>
        <p:txBody>
          <a:bodyPr vert="horz" lIns="91440" tIns="45720" rIns="91440" bIns="45720" rtlCol="0" anchor="ctr">
            <a:normAutofit/>
          </a:bodyPr>
          <a:lstStyle/>
          <a:p>
            <a:pPr marL="228600" marR="0" indent="-228600">
              <a:lnSpc>
                <a:spcPct val="90000"/>
              </a:lnSpc>
              <a:spcBef>
                <a:spcPts val="0"/>
              </a:spcBef>
              <a:spcAft>
                <a:spcPts val="600"/>
              </a:spcAft>
              <a:buFont typeface="Arial" panose="020B0604020202020204" pitchFamily="34" charset="0"/>
              <a:buChar char="•"/>
            </a:pPr>
            <a:r>
              <a:rPr lang="en-US" sz="1500" i="1" dirty="0">
                <a:effectLst/>
              </a:rPr>
              <a:t> </a:t>
            </a:r>
            <a:r>
              <a:rPr lang="en-US" sz="1500" dirty="0">
                <a:effectLst/>
              </a:rPr>
              <a:t>2.  Your Additional data set: You will identify an external, public data set as an additional data set for your dashboard. This data set should contain data and variables that complement the data set you chose </a:t>
            </a:r>
            <a:br>
              <a:rPr lang="en-US" sz="1500" i="1" dirty="0">
                <a:effectLst/>
              </a:rPr>
            </a:br>
            <a:r>
              <a:rPr lang="en-US" sz="1500" i="1" dirty="0">
                <a:effectLst/>
              </a:rPr>
              <a:t> </a:t>
            </a:r>
            <a:r>
              <a:rPr lang="en-US" sz="1500" dirty="0">
                <a:effectLst/>
              </a:rPr>
              <a:t>from the provided options and should enhance the insights you can gain from the provided data set. Recommended sources include U.S. census data, Kaggle, or other public data repositories. You are responsible for ensuring that you have the rights to use the data set.</a:t>
            </a:r>
            <a:br>
              <a:rPr lang="en-US" sz="1500" dirty="0">
                <a:effectLst/>
              </a:rPr>
            </a:br>
            <a:r>
              <a:rPr lang="en-US" sz="1500" dirty="0">
                <a:effectLst/>
              </a:rPr>
              <a:t> </a:t>
            </a:r>
          </a:p>
          <a:p>
            <a:pPr marL="0" marR="0" indent="-228600">
              <a:lnSpc>
                <a:spcPct val="90000"/>
              </a:lnSpc>
              <a:spcBef>
                <a:spcPts val="0"/>
              </a:spcBef>
              <a:spcAft>
                <a:spcPts val="600"/>
              </a:spcAft>
              <a:buFont typeface="Arial" panose="020B0604020202020204" pitchFamily="34" charset="0"/>
              <a:buChar char="•"/>
            </a:pPr>
            <a:r>
              <a:rPr lang="en-US" sz="2000" b="1" dirty="0">
                <a:effectLst/>
              </a:rPr>
              <a:t>In part 2</a:t>
            </a:r>
            <a:r>
              <a:rPr lang="en-US" sz="1500" dirty="0">
                <a:effectLst/>
              </a:rPr>
              <a:t>, you will give a simulated presentation to a panel of peers. You will describe the use of SQL in preparing the data from the two data sets for the analysis and then demonstrate the functionality of the SQL scripts and other codes that supported the creation of the dashboards. </a:t>
            </a:r>
          </a:p>
          <a:p>
            <a:pPr marR="0">
              <a:lnSpc>
                <a:spcPct val="90000"/>
              </a:lnSpc>
              <a:spcBef>
                <a:spcPts val="0"/>
              </a:spcBef>
              <a:spcAft>
                <a:spcPts val="600"/>
              </a:spcAft>
            </a:pPr>
            <a:r>
              <a:rPr lang="en-US" sz="2400" b="1" dirty="0"/>
              <a:t>I</a:t>
            </a:r>
            <a:r>
              <a:rPr lang="en-US" sz="2400" b="1" dirty="0">
                <a:effectLst/>
              </a:rPr>
              <a:t>n part 3</a:t>
            </a:r>
            <a:r>
              <a:rPr lang="en-US" sz="1500" dirty="0">
                <a:effectLst/>
              </a:rPr>
              <a:t>, you will write a reflection paper to outline the organizational need and summarize the findings from the analysis. </a:t>
            </a:r>
          </a:p>
          <a:p>
            <a:pPr marR="0">
              <a:lnSpc>
                <a:spcPct val="90000"/>
              </a:lnSpc>
              <a:spcBef>
                <a:spcPts val="0"/>
              </a:spcBef>
              <a:spcAft>
                <a:spcPts val="600"/>
              </a:spcAft>
            </a:pPr>
            <a:endParaRPr lang="en-US" sz="1500" dirty="0">
              <a:effectLst/>
            </a:endParaRPr>
          </a:p>
          <a:p>
            <a:pPr indent="-228600">
              <a:lnSpc>
                <a:spcPct val="90000"/>
              </a:lnSpc>
              <a:spcAft>
                <a:spcPts val="600"/>
              </a:spcAft>
              <a:buFont typeface="Arial" panose="020B0604020202020204" pitchFamily="34" charset="0"/>
              <a:buChar char="•"/>
            </a:pPr>
            <a:r>
              <a:rPr lang="en-US" sz="1500" dirty="0">
                <a:effectLst/>
              </a:rPr>
              <a:t>Refer to the data dictionary for your chosen provided data set for additional background information about the audience of your data representations.</a:t>
            </a:r>
            <a:endParaRPr lang="en-US" sz="1500" dirty="0"/>
          </a:p>
        </p:txBody>
      </p:sp>
      <p:sp>
        <p:nvSpPr>
          <p:cNvPr id="43" name="TextBox 42">
            <a:extLst>
              <a:ext uri="{FF2B5EF4-FFF2-40B4-BE49-F238E27FC236}">
                <a16:creationId xmlns:a16="http://schemas.microsoft.com/office/drawing/2014/main" id="{6E01BA71-3A8C-497F-A8F6-79B2ECE7AA42}"/>
              </a:ext>
            </a:extLst>
          </p:cNvPr>
          <p:cNvSpPr txBox="1"/>
          <p:nvPr/>
        </p:nvSpPr>
        <p:spPr>
          <a:xfrm>
            <a:off x="1624263" y="2153653"/>
            <a:ext cx="2869760" cy="369332"/>
          </a:xfrm>
          <a:prstGeom prst="rect">
            <a:avLst/>
          </a:prstGeom>
          <a:noFill/>
        </p:spPr>
        <p:txBody>
          <a:bodyPr wrap="none" rtlCol="0">
            <a:spAutoFit/>
          </a:bodyPr>
          <a:lstStyle/>
          <a:p>
            <a:r>
              <a:rPr lang="en-US" dirty="0">
                <a:solidFill>
                  <a:schemeClr val="bg1"/>
                </a:solidFill>
              </a:rPr>
              <a:t>THE RUBRIC REQUIREMENTS</a:t>
            </a:r>
          </a:p>
        </p:txBody>
      </p:sp>
      <p:pic>
        <p:nvPicPr>
          <p:cNvPr id="3074" name="Picture 2" descr="Beach Winter Wallpapers - Wallpaper Cave">
            <a:extLst>
              <a:ext uri="{FF2B5EF4-FFF2-40B4-BE49-F238E27FC236}">
                <a16:creationId xmlns:a16="http://schemas.microsoft.com/office/drawing/2014/main" id="{B59B5251-A9C3-4102-915C-D2B7B6B7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50" y="3085906"/>
            <a:ext cx="3866550" cy="24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01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92544378-4BEE-4A8E-BDF4-EA8DDC9ED116}"/>
              </a:ext>
            </a:extLst>
          </p:cNvPr>
          <p:cNvSpPr txBox="1"/>
          <p:nvPr/>
        </p:nvSpPr>
        <p:spPr>
          <a:xfrm>
            <a:off x="1367624" y="2490436"/>
            <a:ext cx="9708995" cy="3567173"/>
          </a:xfrm>
          <a:prstGeom prst="rect">
            <a:avLst/>
          </a:prstGeom>
        </p:spPr>
        <p:txBody>
          <a:bodyPr vert="horz" lIns="91440" tIns="45720" rIns="91440" bIns="45720" rtlCol="0" anchor="ctr">
            <a:normAutofit lnSpcReduction="10000"/>
          </a:bodyPr>
          <a:lstStyle/>
          <a:p>
            <a:pPr marL="228600" marR="0" indent="-228600">
              <a:lnSpc>
                <a:spcPct val="90000"/>
              </a:lnSpc>
              <a:spcBef>
                <a:spcPts val="0"/>
              </a:spcBef>
              <a:spcAft>
                <a:spcPts val="600"/>
              </a:spcAft>
              <a:buFont typeface="Arial" panose="020B0604020202020204" pitchFamily="34" charset="0"/>
              <a:buChar char="•"/>
            </a:pPr>
            <a:r>
              <a:rPr lang="en-US" sz="1100" i="1" dirty="0">
                <a:effectLst/>
              </a:rPr>
              <a:t>Your submission must be your original work. No more than a combined total of 30% of the submission and no more than a 10% match to any one individual source can be directly quoted or closely paraphrased from sources, even if cited correctly. The similarity report that is provided when you submit your task can be used as a guide.</a:t>
            </a:r>
            <a:endParaRPr lang="en-US" sz="1100" dirty="0">
              <a:effectLst/>
            </a:endParaRPr>
          </a:p>
          <a:p>
            <a:pPr marL="0" marR="0" indent="-228600">
              <a:lnSpc>
                <a:spcPct val="90000"/>
              </a:lnSpc>
              <a:spcBef>
                <a:spcPts val="0"/>
              </a:spcBef>
              <a:spcAft>
                <a:spcPts val="600"/>
              </a:spcAft>
              <a:buFont typeface="Arial" panose="020B0604020202020204" pitchFamily="34" charset="0"/>
              <a:buChar char="•"/>
            </a:pPr>
            <a:r>
              <a:rPr lang="en-US" sz="1100" i="1" dirty="0">
                <a:effectLst/>
              </a:rPr>
              <a:t> </a:t>
            </a:r>
            <a:endParaRPr lang="en-US" sz="1100" dirty="0">
              <a:effectLst/>
            </a:endParaRPr>
          </a:p>
          <a:p>
            <a:pPr marL="0" marR="0" indent="-228600">
              <a:lnSpc>
                <a:spcPct val="90000"/>
              </a:lnSpc>
              <a:spcBef>
                <a:spcPts val="0"/>
              </a:spcBef>
              <a:spcAft>
                <a:spcPts val="600"/>
              </a:spcAft>
              <a:buFont typeface="Arial" panose="020B0604020202020204" pitchFamily="34" charset="0"/>
              <a:buChar char="•"/>
            </a:pPr>
            <a:r>
              <a:rPr lang="en-US" sz="1100" i="1" dirty="0">
                <a:effectLst/>
              </a:rPr>
              <a:t>Tasks may </a:t>
            </a:r>
            <a:r>
              <a:rPr lang="en-US" sz="1100" b="1" i="1" dirty="0">
                <a:effectLst/>
              </a:rPr>
              <a:t>not</a:t>
            </a:r>
            <a:r>
              <a:rPr lang="en-US" sz="1100" i="1" dirty="0">
                <a:effectLst/>
              </a:rPr>
              <a:t> be submitted as cloud links, such as links to Google Docs, Google Slides, OneDrive, etc., unless specified in the task requirements. All other submissions must be file types that are uploaded and submitted as attachments (e.g., .docx, .pdf, .ppt).</a:t>
            </a:r>
            <a:endParaRPr lang="en-US" sz="1100" dirty="0">
              <a:effectLst/>
            </a:endParaRPr>
          </a:p>
          <a:p>
            <a:pPr marL="0" marR="0" indent="-228600">
              <a:lnSpc>
                <a:spcPct val="90000"/>
              </a:lnSpc>
              <a:spcBef>
                <a:spcPts val="0"/>
              </a:spcBef>
              <a:spcAft>
                <a:spcPts val="600"/>
              </a:spcAft>
              <a:buFont typeface="Arial" panose="020B0604020202020204" pitchFamily="34" charset="0"/>
              <a:buChar char="•"/>
            </a:pPr>
            <a:r>
              <a:rPr lang="en-US" sz="1100" i="1" dirty="0">
                <a:effectLst/>
              </a:rPr>
              <a:t> </a:t>
            </a:r>
            <a:endParaRPr lang="en-US" sz="1100" dirty="0">
              <a:effectLst/>
            </a:endParaRPr>
          </a:p>
          <a:p>
            <a:pPr marL="0" marR="0" indent="-228600">
              <a:lnSpc>
                <a:spcPct val="90000"/>
              </a:lnSpc>
              <a:spcBef>
                <a:spcPts val="0"/>
              </a:spcBef>
              <a:spcAft>
                <a:spcPts val="600"/>
              </a:spcAft>
              <a:buFont typeface="Arial" panose="020B0604020202020204" pitchFamily="34" charset="0"/>
              <a:buChar char="•"/>
            </a:pPr>
            <a:r>
              <a:rPr lang="en-US" sz="1100" i="1" dirty="0">
                <a:effectLst/>
              </a:rPr>
              <a:t>To work on this task, you must follow the link "</a:t>
            </a:r>
            <a:r>
              <a:rPr lang="en-US" b="1" i="1" dirty="0">
                <a:effectLst/>
              </a:rPr>
              <a:t>D211 Data Sets and Associated Dictionaries" </a:t>
            </a:r>
            <a:r>
              <a:rPr lang="en-US" sz="1100" i="1" dirty="0">
                <a:effectLst/>
              </a:rPr>
              <a:t>in the Web Links section to the </a:t>
            </a:r>
            <a:r>
              <a:rPr lang="en-US" sz="1100" i="1" dirty="0" err="1">
                <a:effectLst/>
              </a:rPr>
              <a:t>LoDs</a:t>
            </a:r>
            <a:r>
              <a:rPr lang="en-US" sz="1100" i="1" dirty="0">
                <a:effectLst/>
              </a:rPr>
              <a:t> PostgreSQL lab environment. In this environment, you will be able to write and test your PostgreSQL code and access the databases to complete this task. </a:t>
            </a:r>
            <a:endParaRPr lang="en-US" sz="1100" dirty="0">
              <a:effectLst/>
            </a:endParaRPr>
          </a:p>
          <a:p>
            <a:pPr marL="0" marR="0" indent="-228600">
              <a:lnSpc>
                <a:spcPct val="90000"/>
              </a:lnSpc>
              <a:spcBef>
                <a:spcPts val="0"/>
              </a:spcBef>
              <a:spcAft>
                <a:spcPts val="600"/>
              </a:spcAft>
              <a:buFont typeface="Arial" panose="020B0604020202020204" pitchFamily="34" charset="0"/>
              <a:buChar char="•"/>
            </a:pPr>
            <a:r>
              <a:rPr lang="en-US" sz="1100" dirty="0">
                <a:effectLst/>
              </a:rPr>
              <a:t> </a:t>
            </a:r>
          </a:p>
          <a:p>
            <a:pPr marL="0" marR="0" indent="-228600">
              <a:lnSpc>
                <a:spcPct val="90000"/>
              </a:lnSpc>
              <a:spcBef>
                <a:spcPts val="0"/>
              </a:spcBef>
              <a:spcAft>
                <a:spcPts val="600"/>
              </a:spcAft>
              <a:buFont typeface="Arial" panose="020B0604020202020204" pitchFamily="34" charset="0"/>
              <a:buChar char="•"/>
            </a:pPr>
            <a:r>
              <a:rPr lang="en-US" sz="1100" b="1" dirty="0">
                <a:effectLst/>
              </a:rPr>
              <a:t>Part 1: Data Dashboards</a:t>
            </a:r>
            <a:endParaRPr lang="en-US" sz="1100" dirty="0">
              <a:effectLst/>
            </a:endParaRPr>
          </a:p>
          <a:p>
            <a:pPr marL="228600" marR="0" indent="-228600">
              <a:lnSpc>
                <a:spcPct val="90000"/>
              </a:lnSpc>
              <a:spcBef>
                <a:spcPts val="0"/>
              </a:spcBef>
              <a:spcAft>
                <a:spcPts val="600"/>
              </a:spcAft>
              <a:buFont typeface="Arial" panose="020B0604020202020204" pitchFamily="34" charset="0"/>
              <a:buChar char="•"/>
            </a:pPr>
            <a:r>
              <a:rPr lang="en-US" sz="1100" dirty="0">
                <a:effectLst/>
              </a:rPr>
              <a:t>A.  Provide a copy of your dashboards that support executive decision-making. </a:t>
            </a:r>
          </a:p>
          <a:p>
            <a:pPr marL="457200" marR="0" indent="-228600">
              <a:lnSpc>
                <a:spcPct val="90000"/>
              </a:lnSpc>
              <a:spcBef>
                <a:spcPts val="0"/>
              </a:spcBef>
              <a:spcAft>
                <a:spcPts val="600"/>
              </a:spcAft>
              <a:buFont typeface="Arial" panose="020B0604020202020204" pitchFamily="34" charset="0"/>
              <a:buChar char="•"/>
            </a:pPr>
            <a:r>
              <a:rPr lang="en-US" sz="1100" dirty="0">
                <a:effectLst/>
              </a:rPr>
              <a:t>1.  Provide </a:t>
            </a:r>
            <a:r>
              <a:rPr lang="en-US" sz="1100" i="1" dirty="0">
                <a:effectLst/>
              </a:rPr>
              <a:t>both</a:t>
            </a:r>
            <a:r>
              <a:rPr lang="en-US" sz="1100" dirty="0">
                <a:effectLst/>
              </a:rPr>
              <a:t> data sets that serve as the data source for the dashboards.</a:t>
            </a:r>
          </a:p>
          <a:p>
            <a:pPr marL="457200" marR="0" indent="-228600">
              <a:lnSpc>
                <a:spcPct val="90000"/>
              </a:lnSpc>
              <a:spcBef>
                <a:spcPts val="0"/>
              </a:spcBef>
              <a:spcAft>
                <a:spcPts val="600"/>
              </a:spcAft>
              <a:buFont typeface="Arial" panose="020B0604020202020204" pitchFamily="34" charset="0"/>
              <a:buChar char="•"/>
            </a:pPr>
            <a:r>
              <a:rPr lang="en-US" sz="1100" dirty="0">
                <a:effectLst/>
              </a:rPr>
              <a:t>2.  Provide step-by-step instructions to guide users through the dashboard installation.</a:t>
            </a:r>
          </a:p>
          <a:p>
            <a:pPr marL="457200" marR="0" indent="-228600">
              <a:lnSpc>
                <a:spcPct val="90000"/>
              </a:lnSpc>
              <a:spcBef>
                <a:spcPts val="0"/>
              </a:spcBef>
              <a:spcAft>
                <a:spcPts val="600"/>
              </a:spcAft>
              <a:buFont typeface="Arial" panose="020B0604020202020204" pitchFamily="34" charset="0"/>
              <a:buChar char="•"/>
            </a:pPr>
            <a:r>
              <a:rPr lang="en-US" sz="1100" dirty="0">
                <a:effectLst/>
              </a:rPr>
              <a:t>3.  Provide clear instructions to help users navigate the dashboards.</a:t>
            </a:r>
            <a:endParaRPr lang="en-US" sz="1100" b="1" dirty="0">
              <a:effectLst/>
            </a:endParaRPr>
          </a:p>
          <a:p>
            <a:pPr marL="457200" marR="0" indent="-228600">
              <a:lnSpc>
                <a:spcPct val="90000"/>
              </a:lnSpc>
              <a:spcBef>
                <a:spcPts val="0"/>
              </a:spcBef>
              <a:spcAft>
                <a:spcPts val="600"/>
              </a:spcAft>
              <a:buFont typeface="Arial" panose="020B0604020202020204" pitchFamily="34" charset="0"/>
              <a:buChar char="•"/>
            </a:pPr>
            <a:r>
              <a:rPr lang="en-US" sz="1100" b="1" dirty="0">
                <a:effectLst/>
              </a:rPr>
              <a:t>4.  Provide a copy of </a:t>
            </a:r>
            <a:r>
              <a:rPr lang="en-US" sz="1100" b="1" i="1" dirty="0">
                <a:effectLst/>
              </a:rPr>
              <a:t>all</a:t>
            </a:r>
            <a:r>
              <a:rPr lang="en-US" sz="1100" b="1" dirty="0">
                <a:effectLst/>
              </a:rPr>
              <a:t> SQL code and other code supporting the dashboards. </a:t>
            </a:r>
            <a:br>
              <a:rPr lang="en-US" sz="1100" dirty="0">
                <a:effectLst/>
              </a:rPr>
            </a:br>
            <a:r>
              <a:rPr lang="en-US" sz="1100" dirty="0">
                <a:effectLst/>
              </a:rPr>
              <a:t> </a:t>
            </a:r>
          </a:p>
        </p:txBody>
      </p:sp>
      <p:sp>
        <p:nvSpPr>
          <p:cNvPr id="9" name="TextBox 8">
            <a:extLst>
              <a:ext uri="{FF2B5EF4-FFF2-40B4-BE49-F238E27FC236}">
                <a16:creationId xmlns:a16="http://schemas.microsoft.com/office/drawing/2014/main" id="{8428D993-987B-4731-988A-D7AEA175F59F}"/>
              </a:ext>
            </a:extLst>
          </p:cNvPr>
          <p:cNvSpPr txBox="1"/>
          <p:nvPr/>
        </p:nvSpPr>
        <p:spPr>
          <a:xfrm>
            <a:off x="3784377" y="1093653"/>
            <a:ext cx="4370748" cy="523220"/>
          </a:xfrm>
          <a:prstGeom prst="rect">
            <a:avLst/>
          </a:prstGeom>
          <a:noFill/>
        </p:spPr>
        <p:txBody>
          <a:bodyPr wrap="none" rtlCol="0">
            <a:spAutoFit/>
          </a:bodyPr>
          <a:lstStyle/>
          <a:p>
            <a:r>
              <a:rPr lang="en-US" sz="2800" dirty="0">
                <a:solidFill>
                  <a:schemeClr val="bg1"/>
                </a:solidFill>
              </a:rPr>
              <a:t>THE RUBRIC REQUIREMENTS</a:t>
            </a:r>
          </a:p>
        </p:txBody>
      </p:sp>
    </p:spTree>
    <p:extLst>
      <p:ext uri="{BB962C8B-B14F-4D97-AF65-F5344CB8AC3E}">
        <p14:creationId xmlns:p14="http://schemas.microsoft.com/office/powerpoint/2010/main" val="247943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378-4BEE-4A8E-BDF4-EA8DDC9ED116}"/>
              </a:ext>
            </a:extLst>
          </p:cNvPr>
          <p:cNvSpPr txBox="1"/>
          <p:nvPr/>
        </p:nvSpPr>
        <p:spPr>
          <a:xfrm>
            <a:off x="0" y="75276"/>
            <a:ext cx="11331864" cy="5847755"/>
          </a:xfrm>
          <a:prstGeom prst="rect">
            <a:avLst/>
          </a:prstGeom>
          <a:noFill/>
        </p:spPr>
        <p:txBody>
          <a:bodyPr wrap="square">
            <a:spAutoFit/>
          </a:bodyPr>
          <a:lstStyle/>
          <a:p>
            <a:pPr marL="0" marR="0">
              <a:spcBef>
                <a:spcPts val="0"/>
              </a:spcBef>
              <a:spcAft>
                <a:spcPts val="0"/>
              </a:spcAft>
            </a:pPr>
            <a:r>
              <a:rPr lang="en-US" sz="1800" b="1" dirty="0">
                <a:effectLst/>
                <a:latin typeface="Verdana" panose="020B0604030504040204" pitchFamily="34" charset="0"/>
                <a:ea typeface="Times New Roman" panose="02020603050405020304" pitchFamily="18" charset="0"/>
                <a:cs typeface="Verdana" panose="020B0604030504040204" pitchFamily="34" charset="0"/>
              </a:rPr>
              <a:t>Part 2: Demonstration</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B.  Provide a link to a Panopto multimedia presentation in which you present the dashboards to an audience of data analytics peers. You should do </a:t>
            </a:r>
            <a:r>
              <a:rPr lang="en-US" sz="1800" i="1" dirty="0">
                <a:effectLst/>
                <a:latin typeface="Verdana" panose="020B0604030504040204" pitchFamily="34" charset="0"/>
                <a:ea typeface="Times New Roman" panose="02020603050405020304" pitchFamily="18" charset="0"/>
                <a:cs typeface="Verdana" panose="020B0604030504040204" pitchFamily="34" charset="0"/>
              </a:rPr>
              <a:t>all</a:t>
            </a:r>
            <a:r>
              <a:rPr lang="en-US" sz="1800" dirty="0">
                <a:effectLst/>
                <a:latin typeface="Verdana" panose="020B0604030504040204" pitchFamily="34" charset="0"/>
                <a:ea typeface="Times New Roman" panose="02020603050405020304" pitchFamily="18" charset="0"/>
                <a:cs typeface="Verdana" panose="020B0604030504040204" pitchFamily="34" charset="0"/>
              </a:rPr>
              <a:t> of the following in your presentation: </a:t>
            </a: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1.  Describe the technical environment used to create the dashboards.</a:t>
            </a: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2.  Demonstrate the functionality of the dashboards.</a:t>
            </a:r>
          </a:p>
          <a:p>
            <a:pPr marL="457200" marR="0" indent="-228600">
              <a:spcBef>
                <a:spcPts val="0"/>
              </a:spcBef>
              <a:spcAft>
                <a:spcPts val="0"/>
              </a:spcAft>
            </a:pPr>
            <a:r>
              <a:rPr lang="en-US" sz="1800" dirty="0">
                <a:effectLst/>
                <a:highlight>
                  <a:srgbClr val="FFFF00"/>
                </a:highlight>
                <a:latin typeface="Verdana" panose="020B0604030504040204" pitchFamily="34" charset="0"/>
                <a:ea typeface="Times New Roman" panose="02020603050405020304" pitchFamily="18" charset="0"/>
                <a:cs typeface="Verdana" panose="020B0604030504040204" pitchFamily="34" charset="0"/>
              </a:rPr>
              <a:t>3.  Explain the SQL scripts used to support the creation of the dashboards. </a:t>
            </a:r>
          </a:p>
          <a:p>
            <a:pPr marL="457200" marR="0" indent="-228600">
              <a:spcBef>
                <a:spcPts val="0"/>
              </a:spcBef>
              <a:spcAft>
                <a:spcPts val="0"/>
              </a:spcAft>
            </a:pPr>
            <a:r>
              <a:rPr lang="en-US" sz="1800" dirty="0">
                <a:effectLst/>
                <a:highlight>
                  <a:srgbClr val="FFFF00"/>
                </a:highlight>
                <a:latin typeface="Verdana" panose="020B0604030504040204" pitchFamily="34" charset="0"/>
                <a:ea typeface="Times New Roman" panose="02020603050405020304" pitchFamily="18" charset="0"/>
                <a:cs typeface="Verdana" panose="020B0604030504040204" pitchFamily="34" charset="0"/>
              </a:rPr>
              <a:t>4.  Explain how the data streams were prepared to support the analysis. </a:t>
            </a:r>
          </a:p>
          <a:p>
            <a:pPr marL="457200" marR="0" indent="-228600">
              <a:spcBef>
                <a:spcPts val="0"/>
              </a:spcBef>
              <a:spcAft>
                <a:spcPts val="0"/>
              </a:spcAft>
            </a:pPr>
            <a:r>
              <a:rPr lang="en-US" sz="1800" dirty="0">
                <a:effectLst/>
                <a:highlight>
                  <a:srgbClr val="FFFF00"/>
                </a:highlight>
                <a:latin typeface="Verdana" panose="020B0604030504040204" pitchFamily="34" charset="0"/>
                <a:ea typeface="Times New Roman" panose="02020603050405020304" pitchFamily="18" charset="0"/>
                <a:cs typeface="Verdana" panose="020B0604030504040204" pitchFamily="34" charset="0"/>
              </a:rPr>
              <a:t>5.  Describe how data were aligned with other data points.</a:t>
            </a:r>
          </a:p>
          <a:p>
            <a:pPr marL="457200" marR="0" indent="-228600">
              <a:spcBef>
                <a:spcPts val="0"/>
              </a:spcBef>
              <a:spcAft>
                <a:spcPts val="0"/>
              </a:spcAft>
            </a:pPr>
            <a:r>
              <a:rPr lang="en-US" sz="1800" dirty="0">
                <a:effectLst/>
                <a:highlight>
                  <a:srgbClr val="FFFF00"/>
                </a:highlight>
                <a:latin typeface="Verdana" panose="020B0604030504040204" pitchFamily="34" charset="0"/>
                <a:ea typeface="Times New Roman" panose="02020603050405020304" pitchFamily="18" charset="0"/>
                <a:cs typeface="Verdana" panose="020B0604030504040204" pitchFamily="34" charset="0"/>
              </a:rPr>
              <a:t>6.  Demonstrate how the databases were created. </a:t>
            </a:r>
          </a:p>
          <a:p>
            <a:pPr marL="457200" marR="0" indent="-228600">
              <a:spcBef>
                <a:spcPts val="0"/>
              </a:spcBef>
              <a:spcAft>
                <a:spcPts val="0"/>
              </a:spcAft>
            </a:pPr>
            <a:r>
              <a:rPr lang="en-US" sz="1800" dirty="0">
                <a:effectLst/>
                <a:highlight>
                  <a:srgbClr val="FFFF00"/>
                </a:highlight>
                <a:latin typeface="Verdana" panose="020B0604030504040204" pitchFamily="34" charset="0"/>
                <a:ea typeface="Times New Roman" panose="02020603050405020304" pitchFamily="18" charset="0"/>
                <a:cs typeface="Verdana" panose="020B0604030504040204" pitchFamily="34" charset="0"/>
              </a:rPr>
              <a:t>7.  Explain how referential integrity was enforced in the database.</a:t>
            </a: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 </a:t>
            </a:r>
          </a:p>
          <a:p>
            <a:pPr marL="228600" marR="0">
              <a:spcBef>
                <a:spcPts val="0"/>
              </a:spcBef>
              <a:spcAft>
                <a:spcPts val="0"/>
              </a:spcAft>
            </a:pPr>
            <a:r>
              <a:rPr lang="en-US" sz="1600" i="1" dirty="0">
                <a:effectLst/>
                <a:latin typeface="Verdana" panose="020B0604030504040204" pitchFamily="34" charset="0"/>
                <a:ea typeface="Times New Roman" panose="02020603050405020304" pitchFamily="18" charset="0"/>
                <a:cs typeface="Verdana" panose="020B0604030504040204" pitchFamily="34" charset="0"/>
              </a:rPr>
              <a:t>Note: The audiovisual recording should feature you presenting the material on screen (i.e., not in voice-over or embedded video) and should simultaneously capture both you and your multimedia presentation.</a:t>
            </a:r>
            <a:br>
              <a:rPr lang="en-US" sz="1600" i="1" dirty="0">
                <a:effectLst/>
                <a:latin typeface="Verdana" panose="020B0604030504040204" pitchFamily="34" charset="0"/>
                <a:ea typeface="Times New Roman" panose="02020603050405020304" pitchFamily="18" charset="0"/>
                <a:cs typeface="Verdana" panose="020B0604030504040204" pitchFamily="34" charset="0"/>
              </a:rPr>
            </a:br>
            <a:r>
              <a:rPr lang="en-US" sz="1600" i="1" dirty="0">
                <a:effectLst/>
                <a:latin typeface="Verdana" panose="020B0604030504040204" pitchFamily="34" charset="0"/>
                <a:ea typeface="Times New Roman" panose="02020603050405020304" pitchFamily="18" charset="0"/>
                <a:cs typeface="Verdana" panose="020B0604030504040204" pitchFamily="34" charset="0"/>
              </a:rPr>
              <a:t> </a:t>
            </a:r>
            <a:endParaRPr lang="en-US" sz="1600" dirty="0">
              <a:effectLst/>
              <a:latin typeface="Verdana" panose="020B0604030504040204" pitchFamily="34" charset="0"/>
              <a:ea typeface="Times New Roman" panose="02020603050405020304" pitchFamily="18" charset="0"/>
              <a:cs typeface="Verdana" panose="020B0604030504040204" pitchFamily="34" charset="0"/>
            </a:endParaRPr>
          </a:p>
          <a:p>
            <a:pPr marL="228600" marR="0">
              <a:spcBef>
                <a:spcPts val="0"/>
              </a:spcBef>
              <a:spcAft>
                <a:spcPts val="0"/>
              </a:spcAft>
            </a:pPr>
            <a:r>
              <a:rPr lang="en-US" sz="1600" i="1" dirty="0">
                <a:effectLst/>
                <a:latin typeface="Verdana" panose="020B0604030504040204" pitchFamily="34" charset="0"/>
                <a:ea typeface="Times New Roman" panose="02020603050405020304" pitchFamily="18" charset="0"/>
                <a:cs typeface="Verdana" panose="020B0604030504040204" pitchFamily="34" charset="0"/>
              </a:rPr>
              <a:t>Note: For instructions on how to access and use Panopto, use the "Panopto How-To Videos" web link provided below. To access Panopto's website, navigate to the web link titled "Panopto Access," and then choose to log in using the “WGU” option. If prompted, log in using your WGU student portal credentials, and then it will forward you to Panopto’s website.</a:t>
            </a:r>
            <a:br>
              <a:rPr lang="en-US" sz="1600" i="1" dirty="0">
                <a:effectLst/>
                <a:latin typeface="Verdana" panose="020B0604030504040204" pitchFamily="34" charset="0"/>
                <a:ea typeface="Times New Roman" panose="02020603050405020304" pitchFamily="18" charset="0"/>
                <a:cs typeface="Verdana" panose="020B0604030504040204" pitchFamily="34" charset="0"/>
              </a:rPr>
            </a:br>
            <a:r>
              <a:rPr lang="en-US" sz="1600" i="1" dirty="0">
                <a:effectLst/>
                <a:latin typeface="Verdana" panose="020B0604030504040204" pitchFamily="34" charset="0"/>
                <a:ea typeface="Times New Roman" panose="02020603050405020304" pitchFamily="18" charset="0"/>
                <a:cs typeface="Verdana" panose="020B0604030504040204" pitchFamily="34" charset="0"/>
              </a:rPr>
              <a:t> </a:t>
            </a:r>
            <a:endParaRPr lang="en-US" sz="1600" dirty="0">
              <a:effectLst/>
              <a:latin typeface="Verdana" panose="020B0604030504040204" pitchFamily="34" charset="0"/>
              <a:ea typeface="Times New Roman" panose="02020603050405020304" pitchFamily="18" charset="0"/>
              <a:cs typeface="Verdana" panose="020B0604030504040204" pitchFamily="34" charset="0"/>
            </a:endParaRPr>
          </a:p>
          <a:p>
            <a:r>
              <a:rPr lang="en-US" sz="1600" i="1" dirty="0">
                <a:effectLst/>
                <a:latin typeface="Verdana" panose="020B0604030504040204" pitchFamily="34" charset="0"/>
                <a:ea typeface="Times New Roman" panose="02020603050405020304" pitchFamily="18" charset="0"/>
                <a:cs typeface="Verdana" panose="020B0604030504040204" pitchFamily="34" charset="0"/>
              </a:rPr>
              <a:t>To submit your recording, upload it to the Panopto drop box titled “XX.” Once the recording has been uploaded and processed in Panopto's system, retrieve the URL of the recording from Panopto and copy and paste it into the Links option. Upload the remaining task requirements using the Attachments option.</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p:txBody>
      </p:sp>
    </p:spTree>
    <p:extLst>
      <p:ext uri="{BB962C8B-B14F-4D97-AF65-F5344CB8AC3E}">
        <p14:creationId xmlns:p14="http://schemas.microsoft.com/office/powerpoint/2010/main" val="267352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a:extLst>
              <a:ext uri="{FF2B5EF4-FFF2-40B4-BE49-F238E27FC236}">
                <a16:creationId xmlns:a16="http://schemas.microsoft.com/office/drawing/2014/main" id="{423C8AE2-8E77-45AD-A21C-DAB82D769A89}"/>
              </a:ext>
            </a:extLst>
          </p:cNvPr>
          <p:cNvPicPr>
            <a:picLocks noChangeAspect="1"/>
          </p:cNvPicPr>
          <p:nvPr/>
        </p:nvPicPr>
        <p:blipFill>
          <a:blip r:embed="rId2"/>
          <a:stretch>
            <a:fillRect/>
          </a:stretch>
        </p:blipFill>
        <p:spPr>
          <a:xfrm>
            <a:off x="0" y="0"/>
            <a:ext cx="8821135" cy="6858000"/>
          </a:xfrm>
          <a:prstGeom prst="rect">
            <a:avLst/>
          </a:prstGeom>
        </p:spPr>
      </p:pic>
    </p:spTree>
    <p:extLst>
      <p:ext uri="{BB962C8B-B14F-4D97-AF65-F5344CB8AC3E}">
        <p14:creationId xmlns:p14="http://schemas.microsoft.com/office/powerpoint/2010/main" val="337255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 name="Picture 2">
            <a:extLst>
              <a:ext uri="{FF2B5EF4-FFF2-40B4-BE49-F238E27FC236}">
                <a16:creationId xmlns:a16="http://schemas.microsoft.com/office/drawing/2014/main" id="{5B3859ED-E592-4CCB-A35E-CCE9611D5B07}"/>
              </a:ext>
            </a:extLst>
          </p:cNvPr>
          <p:cNvPicPr>
            <a:picLocks noChangeAspect="1"/>
          </p:cNvPicPr>
          <p:nvPr/>
        </p:nvPicPr>
        <p:blipFill>
          <a:blip r:embed="rId3"/>
          <a:stretch>
            <a:fillRect/>
          </a:stretch>
        </p:blipFill>
        <p:spPr>
          <a:xfrm>
            <a:off x="1675043" y="0"/>
            <a:ext cx="5200940" cy="6858000"/>
          </a:xfrm>
          <a:prstGeom prst="rect">
            <a:avLst/>
          </a:prstGeom>
        </p:spPr>
      </p:pic>
      <p:sp>
        <p:nvSpPr>
          <p:cNvPr id="5" name="TextBox 4">
            <a:extLst>
              <a:ext uri="{FF2B5EF4-FFF2-40B4-BE49-F238E27FC236}">
                <a16:creationId xmlns:a16="http://schemas.microsoft.com/office/drawing/2014/main" id="{8CF0F25E-BA58-48AB-AD23-688BC38CE571}"/>
              </a:ext>
            </a:extLst>
          </p:cNvPr>
          <p:cNvSpPr txBox="1"/>
          <p:nvPr/>
        </p:nvSpPr>
        <p:spPr>
          <a:xfrm>
            <a:off x="8696470" y="707886"/>
            <a:ext cx="3387070" cy="215444"/>
          </a:xfrm>
          <a:prstGeom prst="rect">
            <a:avLst/>
          </a:prstGeom>
          <a:noFill/>
        </p:spPr>
        <p:txBody>
          <a:bodyPr wrap="square">
            <a:spAutoFit/>
          </a:bodyPr>
          <a:lstStyle/>
          <a:p>
            <a:r>
              <a:rPr lang="en-US" sz="800" b="1" dirty="0">
                <a:hlinkClick r:id="rId4"/>
              </a:rPr>
              <a:t>https://www.pgadmin.org/docs/pgadmin4/development/erd_tool.html</a:t>
            </a:r>
            <a:endParaRPr lang="en-US" sz="800" b="1" dirty="0"/>
          </a:p>
        </p:txBody>
      </p:sp>
      <p:sp>
        <p:nvSpPr>
          <p:cNvPr id="4" name="TextBox 3">
            <a:extLst>
              <a:ext uri="{FF2B5EF4-FFF2-40B4-BE49-F238E27FC236}">
                <a16:creationId xmlns:a16="http://schemas.microsoft.com/office/drawing/2014/main" id="{6D804314-F14B-4258-944E-62FA98CFC591}"/>
              </a:ext>
            </a:extLst>
          </p:cNvPr>
          <p:cNvSpPr txBox="1"/>
          <p:nvPr/>
        </p:nvSpPr>
        <p:spPr>
          <a:xfrm>
            <a:off x="319906" y="5162204"/>
            <a:ext cx="3247556" cy="923330"/>
          </a:xfrm>
          <a:prstGeom prst="rect">
            <a:avLst/>
          </a:prstGeom>
          <a:noFill/>
        </p:spPr>
        <p:txBody>
          <a:bodyPr wrap="none" rtlCol="0">
            <a:spAutoFit/>
          </a:bodyPr>
          <a:lstStyle/>
          <a:p>
            <a:r>
              <a:rPr lang="en-US" dirty="0"/>
              <a:t>Using the ERD tool in</a:t>
            </a:r>
          </a:p>
          <a:p>
            <a:r>
              <a:rPr lang="en-US" dirty="0"/>
              <a:t>PgAdmin.  See the document</a:t>
            </a:r>
          </a:p>
          <a:p>
            <a:r>
              <a:rPr lang="en-US" dirty="0"/>
              <a:t>Below for more information.</a:t>
            </a:r>
          </a:p>
        </p:txBody>
      </p:sp>
      <p:pic>
        <p:nvPicPr>
          <p:cNvPr id="2050" name="Picture 2" descr="Top 9 Dashboards for Managing Data Centers Remotely | Sunbird DCIM">
            <a:extLst>
              <a:ext uri="{FF2B5EF4-FFF2-40B4-BE49-F238E27FC236}">
                <a16:creationId xmlns:a16="http://schemas.microsoft.com/office/drawing/2014/main" id="{8991A3A2-3FAD-5956-B837-1A4A55E2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7753" y="3870094"/>
            <a:ext cx="5311833" cy="2987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4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378-4BEE-4A8E-BDF4-EA8DDC9ED116}"/>
              </a:ext>
            </a:extLst>
          </p:cNvPr>
          <p:cNvSpPr txBox="1"/>
          <p:nvPr/>
        </p:nvSpPr>
        <p:spPr>
          <a:xfrm>
            <a:off x="390617" y="124287"/>
            <a:ext cx="11674135" cy="6463308"/>
          </a:xfrm>
          <a:prstGeom prst="rect">
            <a:avLst/>
          </a:prstGeom>
          <a:noFill/>
        </p:spPr>
        <p:txBody>
          <a:bodyPr wrap="square">
            <a:spAutoFit/>
          </a:bodyPr>
          <a:lstStyle/>
          <a:p>
            <a:pPr marL="0" marR="0">
              <a:spcBef>
                <a:spcPts val="0"/>
              </a:spcBef>
              <a:spcAft>
                <a:spcPts val="0"/>
              </a:spcAft>
            </a:pPr>
            <a:r>
              <a:rPr lang="en-US" sz="1800" b="1" dirty="0">
                <a:effectLst/>
                <a:latin typeface="Verdana" panose="020B0604030504040204" pitchFamily="34" charset="0"/>
                <a:ea typeface="Times New Roman" panose="02020603050405020304" pitchFamily="18" charset="0"/>
                <a:cs typeface="Verdana" panose="020B0604030504040204" pitchFamily="34" charset="0"/>
              </a:rPr>
              <a:t>Part 3: Report</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C.  Write a report to outline the data exploration, use of advanced SQL operations, and the analysis of the data. Do the following as part of your report:</a:t>
            </a:r>
          </a:p>
          <a:p>
            <a:pPr marL="571500" marR="0" indent="-342900">
              <a:spcBef>
                <a:spcPts val="0"/>
              </a:spcBef>
              <a:spcAft>
                <a:spcPts val="0"/>
              </a:spcAft>
              <a:buAutoNum type="arabicPeriod"/>
            </a:pPr>
            <a:r>
              <a:rPr lang="en-US" sz="1800" dirty="0">
                <a:effectLst/>
                <a:latin typeface="Verdana" panose="020B0604030504040204" pitchFamily="34" charset="0"/>
                <a:ea typeface="Times New Roman" panose="02020603050405020304" pitchFamily="18" charset="0"/>
                <a:cs typeface="Verdana" panose="020B0604030504040204" pitchFamily="34" charset="0"/>
              </a:rPr>
              <a:t>Explain how the purpose and function of your dashboard aligns with the needs outlined in the data dictionary associated with your chosen data set.</a:t>
            </a:r>
          </a:p>
          <a:p>
            <a:pPr marL="571500" marR="0" indent="-342900">
              <a:spcBef>
                <a:spcPts val="0"/>
              </a:spcBef>
              <a:spcAft>
                <a:spcPts val="0"/>
              </a:spcAft>
              <a:buAutoNum type="arabicPeriod"/>
            </a:pPr>
            <a:endParaRPr lang="en-US" b="1" dirty="0">
              <a:latin typeface="Arial Black" panose="020B0A04020102020204" pitchFamily="34" charset="0"/>
              <a:ea typeface="Times New Roman" panose="02020603050405020304" pitchFamily="18" charset="0"/>
              <a:cs typeface="Verdana" panose="020B0604030504040204" pitchFamily="34" charset="0"/>
            </a:endParaRPr>
          </a:p>
          <a:p>
            <a:pPr marL="228600"/>
            <a:r>
              <a:rPr lang="en-US" sz="1800" b="1" dirty="0">
                <a:effectLst/>
                <a:latin typeface="Arial Black" panose="020B0A04020102020204" pitchFamily="34" charset="0"/>
                <a:ea typeface="Calibri" panose="020F0502020204030204" pitchFamily="34" charset="0"/>
                <a:cs typeface="Times New Roman" panose="02020603050405020304" pitchFamily="18" charset="0"/>
              </a:rPr>
              <a:t>There is not a data dictionary.  It needs to be rewritten to say, inspect the Churn database and the five tables.  How are they related among themselves and then to the external dataset that you are using?</a:t>
            </a:r>
            <a:endParaRPr lang="en-US" sz="1800" b="1" dirty="0">
              <a:effectLst/>
              <a:latin typeface="Arial Black" panose="020B0A04020102020204" pitchFamily="34" charset="0"/>
              <a:ea typeface="Calibri" panose="020F0502020204030204" pitchFamily="34" charset="0"/>
            </a:endParaRPr>
          </a:p>
          <a:p>
            <a:pPr marL="228600" marR="0">
              <a:spcBef>
                <a:spcPts val="0"/>
              </a:spcBef>
              <a:spcAft>
                <a:spcPts val="0"/>
              </a:spcAft>
            </a:pP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2.  Justify the selection of the business intelligence tool you used. </a:t>
            </a: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3.  Explain the steps used to clean and prepare the data for the analysis.</a:t>
            </a: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4.  Summarize the steps used to create the dashboards.</a:t>
            </a: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5.  Discuss the results of your data analysis and how it supports executive decision-making.</a:t>
            </a:r>
          </a:p>
          <a:p>
            <a:pPr marL="4572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6.  Discuss the limitation(s) of your data analysis.</a:t>
            </a: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 </a:t>
            </a:r>
          </a:p>
          <a:p>
            <a:pPr marL="2286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D.  Record the web sources used to acquire data or segments of third-party code used to support the application. Ensure the web sources cited are reliable.</a:t>
            </a: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 </a:t>
            </a:r>
          </a:p>
          <a:p>
            <a:pPr marL="2286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Verdana" panose="020B0604030504040204" pitchFamily="34" charset="0"/>
              </a:rPr>
              <a:t>E.  Acknowledge sources, using in-text citations and references, for content that is quoted, paraphrased, or summarized.</a:t>
            </a:r>
            <a:br>
              <a:rPr lang="en-US" sz="1800" dirty="0">
                <a:effectLst/>
                <a:latin typeface="Verdana" panose="020B0604030504040204" pitchFamily="34" charset="0"/>
                <a:ea typeface="Times New Roman" panose="02020603050405020304" pitchFamily="18" charset="0"/>
                <a:cs typeface="Verdana" panose="020B0604030504040204" pitchFamily="34" charset="0"/>
              </a:rPr>
            </a:br>
            <a:r>
              <a:rPr lang="en-US" sz="1800" dirty="0">
                <a:effectLst/>
                <a:latin typeface="Verdana" panose="020B0604030504040204" pitchFamily="34" charset="0"/>
                <a:ea typeface="Times New Roman" panose="02020603050405020304" pitchFamily="18" charset="0"/>
                <a:cs typeface="Verdana" panose="020B0604030504040204" pitchFamily="34" charset="0"/>
              </a:rPr>
              <a:t> </a:t>
            </a:r>
          </a:p>
          <a:p>
            <a:r>
              <a:rPr lang="en-US" sz="1800" dirty="0">
                <a:effectLst/>
                <a:latin typeface="Verdana" panose="020B0604030504040204" pitchFamily="34" charset="0"/>
                <a:ea typeface="Times New Roman" panose="02020603050405020304" pitchFamily="18" charset="0"/>
                <a:cs typeface="Verdana" panose="020B0604030504040204" pitchFamily="34" charset="0"/>
              </a:rPr>
              <a:t>F.  Demonstrate professional communication in the content and presentation of your submission.</a:t>
            </a:r>
          </a:p>
        </p:txBody>
      </p:sp>
    </p:spTree>
    <p:extLst>
      <p:ext uri="{BB962C8B-B14F-4D97-AF65-F5344CB8AC3E}">
        <p14:creationId xmlns:p14="http://schemas.microsoft.com/office/powerpoint/2010/main" val="359952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5B6F6-416E-465C-8687-A7CE83F2FFE1}"/>
              </a:ext>
            </a:extLst>
          </p:cNvPr>
          <p:cNvPicPr>
            <a:picLocks noChangeAspect="1"/>
          </p:cNvPicPr>
          <p:nvPr/>
        </p:nvPicPr>
        <p:blipFill>
          <a:blip r:embed="rId3"/>
          <a:stretch>
            <a:fillRect/>
          </a:stretch>
        </p:blipFill>
        <p:spPr>
          <a:xfrm>
            <a:off x="0" y="654047"/>
            <a:ext cx="2314575" cy="6477000"/>
          </a:xfrm>
          <a:prstGeom prst="rect">
            <a:avLst/>
          </a:prstGeom>
        </p:spPr>
      </p:pic>
      <p:pic>
        <p:nvPicPr>
          <p:cNvPr id="9" name="Picture 8">
            <a:extLst>
              <a:ext uri="{FF2B5EF4-FFF2-40B4-BE49-F238E27FC236}">
                <a16:creationId xmlns:a16="http://schemas.microsoft.com/office/drawing/2014/main" id="{928D61DA-EE46-4D9C-B79D-C0E7717CB9ED}"/>
              </a:ext>
            </a:extLst>
          </p:cNvPr>
          <p:cNvPicPr>
            <a:picLocks noChangeAspect="1"/>
          </p:cNvPicPr>
          <p:nvPr/>
        </p:nvPicPr>
        <p:blipFill>
          <a:blip r:embed="rId4"/>
          <a:stretch>
            <a:fillRect/>
          </a:stretch>
        </p:blipFill>
        <p:spPr>
          <a:xfrm>
            <a:off x="2314575" y="668334"/>
            <a:ext cx="9067800" cy="6448425"/>
          </a:xfrm>
          <a:prstGeom prst="rect">
            <a:avLst/>
          </a:prstGeom>
        </p:spPr>
      </p:pic>
      <p:pic>
        <p:nvPicPr>
          <p:cNvPr id="4" name="Picture 3">
            <a:extLst>
              <a:ext uri="{FF2B5EF4-FFF2-40B4-BE49-F238E27FC236}">
                <a16:creationId xmlns:a16="http://schemas.microsoft.com/office/drawing/2014/main" id="{E24D54A4-FC7C-4CEE-BA72-868DC7781515}"/>
              </a:ext>
            </a:extLst>
          </p:cNvPr>
          <p:cNvPicPr>
            <a:picLocks noChangeAspect="1"/>
          </p:cNvPicPr>
          <p:nvPr/>
        </p:nvPicPr>
        <p:blipFill>
          <a:blip r:embed="rId4"/>
          <a:stretch>
            <a:fillRect/>
          </a:stretch>
        </p:blipFill>
        <p:spPr>
          <a:xfrm>
            <a:off x="2502587" y="654046"/>
            <a:ext cx="9067800" cy="6448425"/>
          </a:xfrm>
          <a:prstGeom prst="rect">
            <a:avLst/>
          </a:prstGeom>
        </p:spPr>
      </p:pic>
    </p:spTree>
    <p:extLst>
      <p:ext uri="{BB962C8B-B14F-4D97-AF65-F5344CB8AC3E}">
        <p14:creationId xmlns:p14="http://schemas.microsoft.com/office/powerpoint/2010/main" val="352809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5B6F6-416E-465C-8687-A7CE83F2FFE1}"/>
              </a:ext>
            </a:extLst>
          </p:cNvPr>
          <p:cNvPicPr>
            <a:picLocks noChangeAspect="1"/>
          </p:cNvPicPr>
          <p:nvPr/>
        </p:nvPicPr>
        <p:blipFill>
          <a:blip r:embed="rId3"/>
          <a:stretch>
            <a:fillRect/>
          </a:stretch>
        </p:blipFill>
        <p:spPr>
          <a:xfrm>
            <a:off x="0" y="654047"/>
            <a:ext cx="2314575" cy="6477000"/>
          </a:xfrm>
          <a:prstGeom prst="rect">
            <a:avLst/>
          </a:prstGeom>
        </p:spPr>
      </p:pic>
      <p:pic>
        <p:nvPicPr>
          <p:cNvPr id="3" name="Picture 2">
            <a:extLst>
              <a:ext uri="{FF2B5EF4-FFF2-40B4-BE49-F238E27FC236}">
                <a16:creationId xmlns:a16="http://schemas.microsoft.com/office/drawing/2014/main" id="{F406FA98-5089-4089-A6B3-82424D7BEDE8}"/>
              </a:ext>
            </a:extLst>
          </p:cNvPr>
          <p:cNvPicPr>
            <a:picLocks noChangeAspect="1"/>
          </p:cNvPicPr>
          <p:nvPr/>
        </p:nvPicPr>
        <p:blipFill>
          <a:blip r:embed="rId4"/>
          <a:stretch>
            <a:fillRect/>
          </a:stretch>
        </p:blipFill>
        <p:spPr>
          <a:xfrm>
            <a:off x="2803525" y="654047"/>
            <a:ext cx="6838950" cy="6334125"/>
          </a:xfrm>
          <a:prstGeom prst="rect">
            <a:avLst/>
          </a:prstGeom>
        </p:spPr>
      </p:pic>
    </p:spTree>
    <p:extLst>
      <p:ext uri="{BB962C8B-B14F-4D97-AF65-F5344CB8AC3E}">
        <p14:creationId xmlns:p14="http://schemas.microsoft.com/office/powerpoint/2010/main" val="2692662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740956" y="423215"/>
            <a:ext cx="4223016" cy="5262979"/>
          </a:xfrm>
          <a:prstGeom prst="rect">
            <a:avLst/>
          </a:prstGeom>
          <a:noFill/>
        </p:spPr>
        <p:txBody>
          <a:bodyPr wrap="none" rtlCol="0">
            <a:spAutoFit/>
          </a:bodyPr>
          <a:lstStyle/>
          <a:p>
            <a:r>
              <a:rPr lang="en-US" sz="2400" b="1" dirty="0">
                <a:latin typeface="Arial Black" panose="020B0A04020102020204" pitchFamily="34" charset="0"/>
              </a:rPr>
              <a:t>Accessing Postgres </a:t>
            </a:r>
          </a:p>
          <a:p>
            <a:r>
              <a:rPr lang="en-US" sz="2400" b="1" dirty="0">
                <a:latin typeface="Arial Black" panose="020B0A04020102020204" pitchFamily="34" charset="0"/>
              </a:rPr>
              <a:t>from Tableau</a:t>
            </a:r>
          </a:p>
          <a:p>
            <a:endParaRPr lang="en-US" sz="2400" b="1" dirty="0">
              <a:latin typeface="Arial Black" panose="020B0A04020102020204" pitchFamily="34" charset="0"/>
            </a:endParaRPr>
          </a:p>
          <a:p>
            <a:endParaRPr lang="en-US" sz="2400" b="1" dirty="0">
              <a:latin typeface="Arial Black" panose="020B0A04020102020204" pitchFamily="34" charset="0"/>
            </a:endParaRPr>
          </a:p>
          <a:p>
            <a:endParaRPr lang="en-US" sz="2400" b="1" dirty="0">
              <a:latin typeface="Arial Black" panose="020B0A04020102020204" pitchFamily="34" charset="0"/>
            </a:endParaRPr>
          </a:p>
          <a:p>
            <a:r>
              <a:rPr lang="en-US" sz="2400" b="1" dirty="0">
                <a:latin typeface="Arial Black" panose="020B0A04020102020204" pitchFamily="34" charset="0"/>
              </a:rPr>
              <a:t>Credentials are on the</a:t>
            </a:r>
          </a:p>
          <a:p>
            <a:r>
              <a:rPr lang="en-US" sz="2400" b="1" dirty="0">
                <a:latin typeface="Arial Black" panose="020B0A04020102020204" pitchFamily="34" charset="0"/>
              </a:rPr>
              <a:t>Right side of the screen</a:t>
            </a:r>
          </a:p>
          <a:p>
            <a:r>
              <a:rPr lang="en-US" sz="2400" b="1" dirty="0">
                <a:latin typeface="Arial Black" panose="020B0A04020102020204" pitchFamily="34" charset="0"/>
              </a:rPr>
              <a:t>In LODs.</a:t>
            </a:r>
          </a:p>
          <a:p>
            <a:endParaRPr lang="en-US" sz="2400" b="1" dirty="0">
              <a:latin typeface="Arial Black" panose="020B0A04020102020204" pitchFamily="34" charset="0"/>
            </a:endParaRPr>
          </a:p>
          <a:p>
            <a:r>
              <a:rPr lang="en-US" sz="2400" b="1" dirty="0">
                <a:latin typeface="Arial Black" panose="020B0A04020102020204" pitchFamily="34" charset="0"/>
              </a:rPr>
              <a:t>Server:        localhost</a:t>
            </a:r>
          </a:p>
          <a:p>
            <a:r>
              <a:rPr lang="en-US" sz="2400" b="1" dirty="0">
                <a:latin typeface="Arial Black" panose="020B0A04020102020204" pitchFamily="34" charset="0"/>
              </a:rPr>
              <a:t>Port:            5432</a:t>
            </a:r>
          </a:p>
          <a:p>
            <a:r>
              <a:rPr lang="en-US" sz="2400" b="1" dirty="0">
                <a:latin typeface="Arial Black" panose="020B0A04020102020204" pitchFamily="34" charset="0"/>
              </a:rPr>
              <a:t>Database:   churn</a:t>
            </a:r>
          </a:p>
          <a:p>
            <a:r>
              <a:rPr lang="en-US" sz="2400" b="1" dirty="0">
                <a:latin typeface="Arial Black" panose="020B0A04020102020204" pitchFamily="34" charset="0"/>
              </a:rPr>
              <a:t>Username:  </a:t>
            </a:r>
            <a:r>
              <a:rPr lang="en-US" sz="2400" b="1" dirty="0" err="1">
                <a:latin typeface="Arial Black" panose="020B0A04020102020204" pitchFamily="34" charset="0"/>
              </a:rPr>
              <a:t>postgres</a:t>
            </a:r>
            <a:endParaRPr lang="en-US" sz="2400" b="1" dirty="0">
              <a:latin typeface="Arial Black" panose="020B0A04020102020204" pitchFamily="34" charset="0"/>
            </a:endParaRPr>
          </a:p>
          <a:p>
            <a:r>
              <a:rPr lang="en-US" sz="2400" b="1" dirty="0">
                <a:latin typeface="Arial Black" panose="020B0A04020102020204" pitchFamily="34" charset="0"/>
              </a:rPr>
              <a:t>Password:   Passw0rd!</a:t>
            </a:r>
          </a:p>
        </p:txBody>
      </p:sp>
      <p:pic>
        <p:nvPicPr>
          <p:cNvPr id="1026" name="Picture 1">
            <a:extLst>
              <a:ext uri="{FF2B5EF4-FFF2-40B4-BE49-F238E27FC236}">
                <a16:creationId xmlns:a16="http://schemas.microsoft.com/office/drawing/2014/main" id="{467378CF-B1B3-4734-9936-AF6E13214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88900"/>
            <a:ext cx="6069281" cy="666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13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259466" y="131115"/>
            <a:ext cx="3620863" cy="3416320"/>
          </a:xfrm>
          <a:prstGeom prst="rect">
            <a:avLst/>
          </a:prstGeom>
          <a:noFill/>
        </p:spPr>
        <p:txBody>
          <a:bodyPr wrap="none" rtlCol="0">
            <a:spAutoFit/>
          </a:bodyPr>
          <a:lstStyle/>
          <a:p>
            <a:r>
              <a:rPr lang="en-US" sz="2400" b="1" dirty="0">
                <a:latin typeface="Arial Black" panose="020B0A04020102020204" pitchFamily="34" charset="0"/>
              </a:rPr>
              <a:t>Accessing Postgres </a:t>
            </a:r>
          </a:p>
          <a:p>
            <a:r>
              <a:rPr lang="en-US" sz="2400" b="1" dirty="0">
                <a:latin typeface="Arial Black" panose="020B0A04020102020204" pitchFamily="34" charset="0"/>
              </a:rPr>
              <a:t>from Tableau</a:t>
            </a:r>
          </a:p>
          <a:p>
            <a:endParaRPr lang="en-US" sz="2400" b="1" dirty="0">
              <a:latin typeface="Arial Black" panose="020B0A04020102020204" pitchFamily="34" charset="0"/>
            </a:endParaRPr>
          </a:p>
          <a:p>
            <a:endParaRPr lang="en-US" sz="2400" b="1" dirty="0">
              <a:latin typeface="Arial Black" panose="020B0A04020102020204" pitchFamily="34" charset="0"/>
            </a:endParaRPr>
          </a:p>
          <a:p>
            <a:endParaRPr lang="en-US" sz="2400" b="1" dirty="0">
              <a:latin typeface="Arial Black" panose="020B0A04020102020204" pitchFamily="34" charset="0"/>
            </a:endParaRPr>
          </a:p>
          <a:p>
            <a:r>
              <a:rPr lang="en-US" sz="2400" b="1" dirty="0">
                <a:latin typeface="Arial Black" panose="020B0A04020102020204" pitchFamily="34" charset="0"/>
              </a:rPr>
              <a:t>Credentials are on </a:t>
            </a:r>
          </a:p>
          <a:p>
            <a:r>
              <a:rPr lang="en-US" sz="2400" b="1" dirty="0">
                <a:latin typeface="Arial Black" panose="020B0A04020102020204" pitchFamily="34" charset="0"/>
              </a:rPr>
              <a:t>The Right side of </a:t>
            </a:r>
          </a:p>
          <a:p>
            <a:r>
              <a:rPr lang="en-US" sz="2400" b="1" dirty="0">
                <a:latin typeface="Arial Black" panose="020B0A04020102020204" pitchFamily="34" charset="0"/>
              </a:rPr>
              <a:t>the screen</a:t>
            </a:r>
          </a:p>
          <a:p>
            <a:r>
              <a:rPr lang="en-US" sz="2400" b="1" dirty="0">
                <a:latin typeface="Arial Black" panose="020B0A04020102020204" pitchFamily="34" charset="0"/>
              </a:rPr>
              <a:t>In LODs.</a:t>
            </a:r>
          </a:p>
        </p:txBody>
      </p:sp>
      <p:pic>
        <p:nvPicPr>
          <p:cNvPr id="3" name="Picture 2">
            <a:extLst>
              <a:ext uri="{FF2B5EF4-FFF2-40B4-BE49-F238E27FC236}">
                <a16:creationId xmlns:a16="http://schemas.microsoft.com/office/drawing/2014/main" id="{0DD04483-78D4-4E5B-97D5-0A878E6137D2}"/>
              </a:ext>
            </a:extLst>
          </p:cNvPr>
          <p:cNvPicPr>
            <a:picLocks noChangeAspect="1"/>
          </p:cNvPicPr>
          <p:nvPr/>
        </p:nvPicPr>
        <p:blipFill>
          <a:blip r:embed="rId4"/>
          <a:stretch>
            <a:fillRect/>
          </a:stretch>
        </p:blipFill>
        <p:spPr>
          <a:xfrm>
            <a:off x="7877981" y="0"/>
            <a:ext cx="3505369" cy="8064500"/>
          </a:xfrm>
          <a:prstGeom prst="rect">
            <a:avLst/>
          </a:prstGeom>
        </p:spPr>
      </p:pic>
      <p:pic>
        <p:nvPicPr>
          <p:cNvPr id="6" name="Picture 5">
            <a:extLst>
              <a:ext uri="{FF2B5EF4-FFF2-40B4-BE49-F238E27FC236}">
                <a16:creationId xmlns:a16="http://schemas.microsoft.com/office/drawing/2014/main" id="{E480360B-2258-4C81-BA43-51B748E73743}"/>
              </a:ext>
            </a:extLst>
          </p:cNvPr>
          <p:cNvPicPr>
            <a:picLocks noChangeAspect="1"/>
          </p:cNvPicPr>
          <p:nvPr/>
        </p:nvPicPr>
        <p:blipFill>
          <a:blip r:embed="rId5"/>
          <a:stretch>
            <a:fillRect/>
          </a:stretch>
        </p:blipFill>
        <p:spPr>
          <a:xfrm>
            <a:off x="3898900" y="0"/>
            <a:ext cx="3979082" cy="8238508"/>
          </a:xfrm>
          <a:prstGeom prst="rect">
            <a:avLst/>
          </a:prstGeom>
        </p:spPr>
      </p:pic>
    </p:spTree>
    <p:extLst>
      <p:ext uri="{BB962C8B-B14F-4D97-AF65-F5344CB8AC3E}">
        <p14:creationId xmlns:p14="http://schemas.microsoft.com/office/powerpoint/2010/main" val="125520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ectangle 51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4571B72-7FEE-4D51-A995-8389F2FF8B70}"/>
              </a:ext>
            </a:extLst>
          </p:cNvPr>
          <p:cNvSpPr txBox="1"/>
          <p:nvPr/>
        </p:nvSpPr>
        <p:spPr>
          <a:xfrm>
            <a:off x="7531610" y="2434201"/>
            <a:ext cx="3822189" cy="3742762"/>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1" i="0" u="none" strike="noStrike" cap="none" spc="0" normalizeH="0" baseline="0" noProof="0" dirty="0">
                <a:ln>
                  <a:noFill/>
                </a:ln>
                <a:solidFill>
                  <a:srgbClr val="FF0000"/>
                </a:solidFill>
                <a:effectLst/>
                <a:uLnTx/>
                <a:uFillTx/>
              </a:rPr>
              <a:t>First three Sundays </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1" i="0" u="none" strike="noStrike" cap="none" spc="0" normalizeH="0" baseline="0" noProof="0" dirty="0">
                <a:ln>
                  <a:noFill/>
                </a:ln>
                <a:solidFill>
                  <a:srgbClr val="FF0000"/>
                </a:solidFill>
                <a:effectLst/>
                <a:uLnTx/>
                <a:uFillTx/>
              </a:rPr>
              <a:t>each month at 6:30 pm Eastern time</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000" b="1" dirty="0">
                <a:solidFill>
                  <a:srgbClr val="FF0000"/>
                </a:solidFill>
              </a:rPr>
              <a:t>URL: wgu.webex.com</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000" b="1" dirty="0">
                <a:solidFill>
                  <a:srgbClr val="FF0000"/>
                </a:solidFill>
              </a:rPr>
              <a:t>Mtg ID: 1202139260</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000" b="1" dirty="0">
                <a:solidFill>
                  <a:srgbClr val="FF0000"/>
                </a:solidFill>
              </a:rPr>
              <a:t>Password: MNkF2iJW7j3</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cap="none" spc="0" normalizeH="0" baseline="0" noProof="0" dirty="0">
              <a:ln>
                <a:noFill/>
              </a:ln>
              <a:effectLst/>
              <a:uLnTx/>
              <a:uFillTx/>
            </a:endParaRPr>
          </a:p>
        </p:txBody>
      </p:sp>
      <p:pic>
        <p:nvPicPr>
          <p:cNvPr id="4098" name="Picture 2" descr="Internet Streaming GIF by Matthew Butler">
            <a:extLst>
              <a:ext uri="{FF2B5EF4-FFF2-40B4-BE49-F238E27FC236}">
                <a16:creationId xmlns:a16="http://schemas.microsoft.com/office/drawing/2014/main" id="{AAD03D34-3CC4-A915-8333-9999218A4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96" y="0"/>
            <a:ext cx="12329196" cy="69043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ACB29C-AFC9-F252-3CF8-6C0AFB053733}"/>
              </a:ext>
            </a:extLst>
          </p:cNvPr>
          <p:cNvSpPr txBox="1"/>
          <p:nvPr/>
        </p:nvSpPr>
        <p:spPr>
          <a:xfrm>
            <a:off x="5989739" y="1392572"/>
            <a:ext cx="3884590" cy="2831544"/>
          </a:xfrm>
          <a:prstGeom prst="rect">
            <a:avLst/>
          </a:prstGeom>
          <a:noFill/>
        </p:spPr>
        <p:txBody>
          <a:bodyPr wrap="none" rtlCol="0">
            <a:spAutoFit/>
          </a:bodyPr>
          <a:lstStyle/>
          <a:p>
            <a:r>
              <a:rPr lang="en-US" dirty="0">
                <a:solidFill>
                  <a:schemeClr val="bg1"/>
                </a:solidFill>
              </a:rPr>
              <a:t>SQL Sunday D211</a:t>
            </a:r>
          </a:p>
          <a:p>
            <a:endParaRPr lang="en-US" dirty="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800" b="1" i="0" u="none" strike="noStrike" cap="none" spc="0" normalizeH="0" baseline="0" noProof="0" dirty="0">
                <a:ln>
                  <a:noFill/>
                </a:ln>
                <a:solidFill>
                  <a:schemeClr val="bg1"/>
                </a:solidFill>
                <a:effectLst/>
                <a:uLnTx/>
                <a:uFillTx/>
              </a:rPr>
              <a:t>First three Sundays </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800" b="1" i="0" u="none" strike="noStrike" cap="none" spc="0" normalizeH="0" baseline="0" noProof="0" dirty="0">
                <a:ln>
                  <a:noFill/>
                </a:ln>
                <a:solidFill>
                  <a:schemeClr val="bg1"/>
                </a:solidFill>
                <a:effectLst/>
                <a:uLnTx/>
                <a:uFillTx/>
              </a:rPr>
              <a:t>each month at 6:30 pm Eastern time</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800" b="1" dirty="0">
                <a:solidFill>
                  <a:schemeClr val="bg1"/>
                </a:solidFill>
              </a:rPr>
              <a:t>URL: wgu.webex.com</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800" b="1" dirty="0">
                <a:solidFill>
                  <a:schemeClr val="bg1"/>
                </a:solidFill>
              </a:rPr>
              <a:t>Mtg ID: 1202139260</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800" b="1" dirty="0">
                <a:solidFill>
                  <a:schemeClr val="bg1"/>
                </a:solidFill>
              </a:rPr>
              <a:t>Password: MNkF2iJW7j3</a:t>
            </a:r>
          </a:p>
          <a:p>
            <a:endParaRPr lang="en-US" dirty="0">
              <a:solidFill>
                <a:schemeClr val="bg1"/>
              </a:solidFill>
            </a:endParaRPr>
          </a:p>
          <a:p>
            <a:endParaRPr lang="en-US" dirty="0"/>
          </a:p>
        </p:txBody>
      </p:sp>
    </p:spTree>
    <p:extLst>
      <p:ext uri="{BB962C8B-B14F-4D97-AF65-F5344CB8AC3E}">
        <p14:creationId xmlns:p14="http://schemas.microsoft.com/office/powerpoint/2010/main" val="3130301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52F2BB-6F10-4D8E-82CC-10C8B0AE8B48}"/>
              </a:ext>
            </a:extLst>
          </p:cNvPr>
          <p:cNvPicPr>
            <a:picLocks noChangeAspect="1"/>
          </p:cNvPicPr>
          <p:nvPr/>
        </p:nvPicPr>
        <p:blipFill>
          <a:blip r:embed="rId4"/>
          <a:stretch>
            <a:fillRect/>
          </a:stretch>
        </p:blipFill>
        <p:spPr>
          <a:xfrm>
            <a:off x="1404937" y="104775"/>
            <a:ext cx="9382125" cy="6648450"/>
          </a:xfrm>
          <a:prstGeom prst="rect">
            <a:avLst/>
          </a:prstGeom>
        </p:spPr>
      </p:pic>
    </p:spTree>
    <p:extLst>
      <p:ext uri="{BB962C8B-B14F-4D97-AF65-F5344CB8AC3E}">
        <p14:creationId xmlns:p14="http://schemas.microsoft.com/office/powerpoint/2010/main" val="156280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AF673F-1BA8-44C0-B28F-F94A849B518B}"/>
              </a:ext>
            </a:extLst>
          </p:cNvPr>
          <p:cNvPicPr>
            <a:picLocks noChangeAspect="1"/>
          </p:cNvPicPr>
          <p:nvPr/>
        </p:nvPicPr>
        <p:blipFill>
          <a:blip r:embed="rId4"/>
          <a:stretch>
            <a:fillRect/>
          </a:stretch>
        </p:blipFill>
        <p:spPr>
          <a:xfrm>
            <a:off x="1643062" y="114300"/>
            <a:ext cx="8905875" cy="6629400"/>
          </a:xfrm>
          <a:prstGeom prst="rect">
            <a:avLst/>
          </a:prstGeom>
        </p:spPr>
      </p:pic>
    </p:spTree>
    <p:extLst>
      <p:ext uri="{BB962C8B-B14F-4D97-AF65-F5344CB8AC3E}">
        <p14:creationId xmlns:p14="http://schemas.microsoft.com/office/powerpoint/2010/main" val="4182701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F54B6-72BE-4906-826E-491FEA83A382}"/>
              </a:ext>
            </a:extLst>
          </p:cNvPr>
          <p:cNvPicPr>
            <a:picLocks noChangeAspect="1"/>
          </p:cNvPicPr>
          <p:nvPr/>
        </p:nvPicPr>
        <p:blipFill>
          <a:blip r:embed="rId4"/>
          <a:stretch>
            <a:fillRect/>
          </a:stretch>
        </p:blipFill>
        <p:spPr>
          <a:xfrm>
            <a:off x="1014412" y="128587"/>
            <a:ext cx="10163175" cy="6600825"/>
          </a:xfrm>
          <a:prstGeom prst="rect">
            <a:avLst/>
          </a:prstGeom>
        </p:spPr>
      </p:pic>
    </p:spTree>
    <p:extLst>
      <p:ext uri="{BB962C8B-B14F-4D97-AF65-F5344CB8AC3E}">
        <p14:creationId xmlns:p14="http://schemas.microsoft.com/office/powerpoint/2010/main" val="2423137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77823" y="105752"/>
            <a:ext cx="9659824" cy="461665"/>
          </a:xfrm>
          <a:prstGeom prst="rect">
            <a:avLst/>
          </a:prstGeom>
          <a:noFill/>
        </p:spPr>
        <p:txBody>
          <a:bodyPr wrap="none" rtlCol="0">
            <a:spAutoFit/>
          </a:bodyPr>
          <a:lstStyle/>
          <a:p>
            <a:r>
              <a:rPr lang="en-US" sz="2400" b="1" dirty="0">
                <a:solidFill>
                  <a:schemeClr val="bg1"/>
                </a:solidFill>
                <a:latin typeface="Arial Black" panose="020B0A04020102020204" pitchFamily="34" charset="0"/>
              </a:rPr>
              <a:t>Once connected, drag the tables you want to work with.</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endParaRPr lang="en-US" sz="2000" b="1" dirty="0">
              <a:solidFill>
                <a:schemeClr val="bg1"/>
              </a:solidFill>
            </a:endParaRPr>
          </a:p>
          <a:p>
            <a:endParaRPr lang="en-US" sz="2000" b="1" dirty="0">
              <a:solidFill>
                <a:schemeClr val="bg1"/>
              </a:solidFill>
            </a:endParaRPr>
          </a:p>
          <a:p>
            <a:r>
              <a:rPr lang="en-US" sz="1800" u="sng" dirty="0">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b="1" dirty="0">
              <a:solidFill>
                <a:schemeClr val="tx2"/>
              </a:solidFill>
            </a:endParaRPr>
          </a:p>
          <a:p>
            <a:endParaRPr lang="en-US" dirty="0">
              <a:solidFill>
                <a:schemeClr val="bg1"/>
              </a:solidFill>
            </a:endParaRPr>
          </a:p>
        </p:txBody>
      </p:sp>
      <p:pic>
        <p:nvPicPr>
          <p:cNvPr id="4098" name="Picture 1">
            <a:extLst>
              <a:ext uri="{FF2B5EF4-FFF2-40B4-BE49-F238E27FC236}">
                <a16:creationId xmlns:a16="http://schemas.microsoft.com/office/drawing/2014/main" id="{6A7582AD-F7F3-4877-BC76-AF4D80DF8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9155" y="567417"/>
            <a:ext cx="7729537" cy="560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185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77823" y="105752"/>
            <a:ext cx="8144217" cy="461665"/>
          </a:xfrm>
          <a:prstGeom prst="rect">
            <a:avLst/>
          </a:prstGeom>
          <a:noFill/>
        </p:spPr>
        <p:txBody>
          <a:bodyPr wrap="none" rtlCol="0">
            <a:spAutoFit/>
          </a:bodyPr>
          <a:lstStyle/>
          <a:p>
            <a:r>
              <a:rPr lang="en-US" sz="2400" b="1" dirty="0">
                <a:latin typeface="Arial Black" panose="020B0A04020102020204" pitchFamily="34" charset="0"/>
              </a:rPr>
              <a:t>CREATING A CUSTOM SQL QUERY IN TABLEAU</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endParaRPr lang="en-US" sz="2000" b="1" dirty="0">
              <a:solidFill>
                <a:schemeClr val="bg1"/>
              </a:solidFill>
            </a:endParaRPr>
          </a:p>
          <a:p>
            <a:endParaRPr lang="en-US" sz="2000" b="1" dirty="0">
              <a:solidFill>
                <a:schemeClr val="bg1"/>
              </a:solidFill>
            </a:endParaRPr>
          </a:p>
          <a:p>
            <a:r>
              <a:rPr lang="en-US" sz="1800" u="sng" dirty="0">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b="1" dirty="0">
              <a:solidFill>
                <a:schemeClr val="tx2"/>
              </a:solidFill>
            </a:endParaRPr>
          </a:p>
          <a:p>
            <a:endParaRPr lang="en-US" dirty="0">
              <a:solidFill>
                <a:schemeClr val="bg1"/>
              </a:solidFill>
            </a:endParaRPr>
          </a:p>
        </p:txBody>
      </p:sp>
      <p:pic>
        <p:nvPicPr>
          <p:cNvPr id="7170" name="Picture 1">
            <a:extLst>
              <a:ext uri="{FF2B5EF4-FFF2-40B4-BE49-F238E27FC236}">
                <a16:creationId xmlns:a16="http://schemas.microsoft.com/office/drawing/2014/main" id="{EA588827-0684-4064-88AC-17B2FF88D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567416"/>
            <a:ext cx="10714152" cy="623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89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77823" y="105752"/>
            <a:ext cx="77289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Click Preview Results to see your table data.</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3E8E2"/>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Light"/>
              <a:ea typeface="+mn-ea"/>
              <a:cs typeface="+mn-cs"/>
            </a:endParaRPr>
          </a:p>
        </p:txBody>
      </p:sp>
      <p:pic>
        <p:nvPicPr>
          <p:cNvPr id="5123" name="Picture 1">
            <a:extLst>
              <a:ext uri="{FF2B5EF4-FFF2-40B4-BE49-F238E27FC236}">
                <a16:creationId xmlns:a16="http://schemas.microsoft.com/office/drawing/2014/main" id="{CA759EEF-1D97-489B-9190-96A023490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37" y="519770"/>
            <a:ext cx="10820514" cy="633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69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77823" y="105752"/>
            <a:ext cx="7338291" cy="461665"/>
          </a:xfrm>
          <a:prstGeom prst="rect">
            <a:avLst/>
          </a:prstGeom>
          <a:noFill/>
        </p:spPr>
        <p:txBody>
          <a:bodyPr wrap="none" rtlCol="0">
            <a:spAutoFit/>
          </a:bodyPr>
          <a:lstStyle/>
          <a:p>
            <a:r>
              <a:rPr lang="en-US" sz="2400" b="1" dirty="0">
                <a:solidFill>
                  <a:schemeClr val="bg1"/>
                </a:solidFill>
                <a:latin typeface="Arial Black" panose="020B0A04020102020204" pitchFamily="34" charset="0"/>
              </a:rPr>
              <a:t>RESULTS OF AN OUTER JOIN IN TABLEAU</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endParaRPr lang="en-US" sz="2000" b="1" dirty="0">
              <a:solidFill>
                <a:schemeClr val="bg1"/>
              </a:solidFill>
            </a:endParaRPr>
          </a:p>
          <a:p>
            <a:endParaRPr lang="en-US" sz="2000" b="1" dirty="0">
              <a:solidFill>
                <a:schemeClr val="bg1"/>
              </a:solidFill>
            </a:endParaRPr>
          </a:p>
          <a:p>
            <a:r>
              <a:rPr lang="en-US" sz="1800" u="sng" dirty="0">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b="1" dirty="0">
              <a:solidFill>
                <a:schemeClr val="tx2"/>
              </a:solidFill>
            </a:endParaRPr>
          </a:p>
          <a:p>
            <a:endParaRPr lang="en-US" dirty="0">
              <a:solidFill>
                <a:schemeClr val="bg1"/>
              </a:solidFill>
            </a:endParaRPr>
          </a:p>
        </p:txBody>
      </p:sp>
      <p:pic>
        <p:nvPicPr>
          <p:cNvPr id="10242" name="Picture 1">
            <a:extLst>
              <a:ext uri="{FF2B5EF4-FFF2-40B4-BE49-F238E27FC236}">
                <a16:creationId xmlns:a16="http://schemas.microsoft.com/office/drawing/2014/main" id="{A1389C4F-120E-48A6-9138-27AEAB977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67416"/>
            <a:ext cx="11151488" cy="629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050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06801" y="153410"/>
            <a:ext cx="8234627" cy="461665"/>
          </a:xfrm>
          <a:prstGeom prst="rect">
            <a:avLst/>
          </a:prstGeom>
          <a:noFill/>
        </p:spPr>
        <p:txBody>
          <a:bodyPr wrap="none" rtlCol="0">
            <a:spAutoFit/>
          </a:bodyPr>
          <a:lstStyle/>
          <a:p>
            <a:r>
              <a:rPr lang="en-US" sz="2400" b="1" dirty="0">
                <a:solidFill>
                  <a:schemeClr val="bg1"/>
                </a:solidFill>
                <a:latin typeface="Arial Black" panose="020B0A04020102020204" pitchFamily="34" charset="0"/>
              </a:rPr>
              <a:t>Selecting Custom SQL from the Data Menu Item</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endParaRPr lang="en-US" sz="2000" b="1" dirty="0">
              <a:solidFill>
                <a:schemeClr val="bg1"/>
              </a:solidFill>
            </a:endParaRPr>
          </a:p>
          <a:p>
            <a:endParaRPr lang="en-US" sz="2000" b="1" dirty="0">
              <a:solidFill>
                <a:schemeClr val="bg1"/>
              </a:solidFill>
            </a:endParaRPr>
          </a:p>
          <a:p>
            <a:r>
              <a:rPr lang="en-US" sz="1800" u="sng" dirty="0">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b="1" dirty="0">
              <a:solidFill>
                <a:schemeClr val="tx2"/>
              </a:solidFill>
            </a:endParaRPr>
          </a:p>
          <a:p>
            <a:endParaRPr lang="en-US" dirty="0">
              <a:solidFill>
                <a:schemeClr val="bg1"/>
              </a:solidFill>
            </a:endParaRPr>
          </a:p>
        </p:txBody>
      </p:sp>
      <p:pic>
        <p:nvPicPr>
          <p:cNvPr id="6146" name="Picture 1">
            <a:extLst>
              <a:ext uri="{FF2B5EF4-FFF2-40B4-BE49-F238E27FC236}">
                <a16:creationId xmlns:a16="http://schemas.microsoft.com/office/drawing/2014/main" id="{898748DF-FAE8-465B-8F5A-F4B238BEF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83" y="1205608"/>
            <a:ext cx="4224337" cy="475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a:extLst>
              <a:ext uri="{FF2B5EF4-FFF2-40B4-BE49-F238E27FC236}">
                <a16:creationId xmlns:a16="http://schemas.microsoft.com/office/drawing/2014/main" id="{2DE377A7-F579-476D-A0A8-8BB0DE0A1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500" y="1053208"/>
            <a:ext cx="4573241" cy="514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214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77823" y="105752"/>
            <a:ext cx="77289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Click Preview Results to see your table data.</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3E8E2"/>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Light"/>
              <a:ea typeface="+mn-ea"/>
              <a:cs typeface="+mn-cs"/>
            </a:endParaRPr>
          </a:p>
        </p:txBody>
      </p:sp>
      <p:pic>
        <p:nvPicPr>
          <p:cNvPr id="9219" name="Picture 1">
            <a:extLst>
              <a:ext uri="{FF2B5EF4-FFF2-40B4-BE49-F238E27FC236}">
                <a16:creationId xmlns:a16="http://schemas.microsoft.com/office/drawing/2014/main" id="{86D625A0-0AF6-4355-97A4-185FA1BB2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463" y="0"/>
            <a:ext cx="9393237"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25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7C847-1CC6-494E-A0F6-E9F724990EED}"/>
              </a:ext>
            </a:extLst>
          </p:cNvPr>
          <p:cNvSpPr txBox="1"/>
          <p:nvPr/>
        </p:nvSpPr>
        <p:spPr>
          <a:xfrm>
            <a:off x="1277823" y="105752"/>
            <a:ext cx="8144217" cy="461665"/>
          </a:xfrm>
          <a:prstGeom prst="rect">
            <a:avLst/>
          </a:prstGeom>
          <a:noFill/>
        </p:spPr>
        <p:txBody>
          <a:bodyPr wrap="none" rtlCol="0">
            <a:spAutoFit/>
          </a:bodyPr>
          <a:lstStyle/>
          <a:p>
            <a:r>
              <a:rPr lang="en-US" sz="2400" b="1" dirty="0">
                <a:latin typeface="Arial Black" panose="020B0A04020102020204" pitchFamily="34" charset="0"/>
              </a:rPr>
              <a:t>CREATING A CUSTOM SQL QUERY IN TABLEAU</a:t>
            </a:r>
          </a:p>
        </p:txBody>
      </p:sp>
      <p:sp>
        <p:nvSpPr>
          <p:cNvPr id="2" name="TextBox 1">
            <a:extLst>
              <a:ext uri="{FF2B5EF4-FFF2-40B4-BE49-F238E27FC236}">
                <a16:creationId xmlns:a16="http://schemas.microsoft.com/office/drawing/2014/main" id="{8D322F5C-3E95-41BE-AE57-C330967BFD0A}"/>
              </a:ext>
            </a:extLst>
          </p:cNvPr>
          <p:cNvSpPr txBox="1"/>
          <p:nvPr/>
        </p:nvSpPr>
        <p:spPr>
          <a:xfrm>
            <a:off x="1206801" y="5814874"/>
            <a:ext cx="8514247" cy="1538883"/>
          </a:xfrm>
          <a:prstGeom prst="rect">
            <a:avLst/>
          </a:prstGeom>
          <a:noFill/>
        </p:spPr>
        <p:txBody>
          <a:bodyPr wrap="square" rtlCol="0">
            <a:spAutoFit/>
          </a:bodyPr>
          <a:lstStyle/>
          <a:p>
            <a:endParaRPr lang="en-US" sz="2000" b="1" dirty="0">
              <a:solidFill>
                <a:schemeClr val="bg1"/>
              </a:solidFill>
            </a:endParaRPr>
          </a:p>
          <a:p>
            <a:endParaRPr lang="en-US" sz="2000" b="1" dirty="0">
              <a:solidFill>
                <a:schemeClr val="bg1"/>
              </a:solidFill>
            </a:endParaRPr>
          </a:p>
          <a:p>
            <a:r>
              <a:rPr lang="en-US" sz="1800" u="sng" dirty="0">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https://help.tableau.com/current/pro/desktop/en-us/customsql.htm</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b="1" dirty="0">
              <a:solidFill>
                <a:schemeClr val="tx2"/>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4C595BBC-3C4D-4513-8F74-B57EAB25EBEB}"/>
              </a:ext>
            </a:extLst>
          </p:cNvPr>
          <p:cNvPicPr/>
          <p:nvPr/>
        </p:nvPicPr>
        <p:blipFill>
          <a:blip r:embed="rId5"/>
          <a:stretch>
            <a:fillRect/>
          </a:stretch>
        </p:blipFill>
        <p:spPr>
          <a:xfrm>
            <a:off x="1993900" y="567418"/>
            <a:ext cx="8144216" cy="5680982"/>
          </a:xfrm>
          <a:prstGeom prst="rect">
            <a:avLst/>
          </a:prstGeom>
        </p:spPr>
      </p:pic>
    </p:spTree>
    <p:extLst>
      <p:ext uri="{BB962C8B-B14F-4D97-AF65-F5344CB8AC3E}">
        <p14:creationId xmlns:p14="http://schemas.microsoft.com/office/powerpoint/2010/main" val="3388418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9CEEA1-1440-4D0A-AF19-896090613D25}"/>
              </a:ext>
            </a:extLst>
          </p:cNvPr>
          <p:cNvPicPr>
            <a:picLocks noChangeAspect="1"/>
          </p:cNvPicPr>
          <p:nvPr/>
        </p:nvPicPr>
        <p:blipFill>
          <a:blip r:embed="rId4"/>
          <a:stretch>
            <a:fillRect/>
          </a:stretch>
        </p:blipFill>
        <p:spPr>
          <a:xfrm>
            <a:off x="2920986" y="0"/>
            <a:ext cx="7673751" cy="6858000"/>
          </a:xfrm>
          <a:prstGeom prst="rect">
            <a:avLst/>
          </a:prstGeom>
        </p:spPr>
      </p:pic>
    </p:spTree>
    <p:extLst>
      <p:ext uri="{BB962C8B-B14F-4D97-AF65-F5344CB8AC3E}">
        <p14:creationId xmlns:p14="http://schemas.microsoft.com/office/powerpoint/2010/main" val="2462925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89C61-53B1-4907-B38D-BB4E33DFFE97}"/>
              </a:ext>
            </a:extLst>
          </p:cNvPr>
          <p:cNvPicPr>
            <a:picLocks noChangeAspect="1"/>
          </p:cNvPicPr>
          <p:nvPr/>
        </p:nvPicPr>
        <p:blipFill>
          <a:blip r:embed="rId4"/>
          <a:stretch>
            <a:fillRect/>
          </a:stretch>
        </p:blipFill>
        <p:spPr>
          <a:xfrm>
            <a:off x="3760177" y="0"/>
            <a:ext cx="8431823" cy="6858000"/>
          </a:xfrm>
          <a:prstGeom prst="rect">
            <a:avLst/>
          </a:prstGeom>
        </p:spPr>
      </p:pic>
      <p:sp>
        <p:nvSpPr>
          <p:cNvPr id="6" name="TextBox 5">
            <a:extLst>
              <a:ext uri="{FF2B5EF4-FFF2-40B4-BE49-F238E27FC236}">
                <a16:creationId xmlns:a16="http://schemas.microsoft.com/office/drawing/2014/main" id="{83B8695C-B4F8-48F1-8EA3-596FFB29119B}"/>
              </a:ext>
            </a:extLst>
          </p:cNvPr>
          <p:cNvSpPr txBox="1"/>
          <p:nvPr/>
        </p:nvSpPr>
        <p:spPr>
          <a:xfrm>
            <a:off x="633845" y="3886200"/>
            <a:ext cx="1946174" cy="369332"/>
          </a:xfrm>
          <a:prstGeom prst="rect">
            <a:avLst/>
          </a:prstGeom>
          <a:noFill/>
        </p:spPr>
        <p:txBody>
          <a:bodyPr wrap="none" rtlCol="0">
            <a:spAutoFit/>
          </a:bodyPr>
          <a:lstStyle/>
          <a:p>
            <a:r>
              <a:rPr lang="en-US" b="1" dirty="0">
                <a:solidFill>
                  <a:schemeClr val="bg1"/>
                </a:solidFill>
              </a:rPr>
              <a:t>Link to  </a:t>
            </a:r>
            <a:r>
              <a:rPr lang="en-US" b="1" dirty="0">
                <a:solidFill>
                  <a:schemeClr val="bg1"/>
                </a:solidFill>
                <a:hlinkClick r:id="rId5">
                  <a:extLst>
                    <a:ext uri="{A12FA001-AC4F-418D-AE19-62706E023703}">
                      <ahyp:hlinkClr xmlns:ahyp="http://schemas.microsoft.com/office/drawing/2018/hyperlinkcolor" val="tx"/>
                    </a:ext>
                  </a:extLst>
                </a:hlinkClick>
              </a:rPr>
              <a:t>Textbook</a:t>
            </a:r>
            <a:endParaRPr lang="en-US" b="1" dirty="0">
              <a:solidFill>
                <a:schemeClr val="bg1"/>
              </a:solidFill>
            </a:endParaRPr>
          </a:p>
        </p:txBody>
      </p:sp>
      <p:pic>
        <p:nvPicPr>
          <p:cNvPr id="8" name="Picture 7">
            <a:extLst>
              <a:ext uri="{FF2B5EF4-FFF2-40B4-BE49-F238E27FC236}">
                <a16:creationId xmlns:a16="http://schemas.microsoft.com/office/drawing/2014/main" id="{D948070E-5A6E-47DD-9875-A195BAE2344D}"/>
              </a:ext>
            </a:extLst>
          </p:cNvPr>
          <p:cNvPicPr>
            <a:picLocks noChangeAspect="1"/>
          </p:cNvPicPr>
          <p:nvPr/>
        </p:nvPicPr>
        <p:blipFill>
          <a:blip r:embed="rId6"/>
          <a:stretch>
            <a:fillRect/>
          </a:stretch>
        </p:blipFill>
        <p:spPr>
          <a:xfrm>
            <a:off x="357187" y="1987550"/>
            <a:ext cx="3248025" cy="1638300"/>
          </a:xfrm>
          <a:prstGeom prst="rect">
            <a:avLst/>
          </a:prstGeom>
        </p:spPr>
      </p:pic>
    </p:spTree>
    <p:extLst>
      <p:ext uri="{BB962C8B-B14F-4D97-AF65-F5344CB8AC3E}">
        <p14:creationId xmlns:p14="http://schemas.microsoft.com/office/powerpoint/2010/main" val="226806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B8695C-B4F8-48F1-8EA3-596FFB29119B}"/>
              </a:ext>
            </a:extLst>
          </p:cNvPr>
          <p:cNvSpPr txBox="1"/>
          <p:nvPr/>
        </p:nvSpPr>
        <p:spPr>
          <a:xfrm>
            <a:off x="633845" y="3886200"/>
            <a:ext cx="1946174" cy="369332"/>
          </a:xfrm>
          <a:prstGeom prst="rect">
            <a:avLst/>
          </a:prstGeom>
          <a:noFill/>
        </p:spPr>
        <p:txBody>
          <a:bodyPr wrap="none" rtlCol="0">
            <a:spAutoFit/>
          </a:bodyPr>
          <a:lstStyle/>
          <a:p>
            <a:r>
              <a:rPr lang="en-US" dirty="0"/>
              <a:t>Link to  </a:t>
            </a:r>
            <a:r>
              <a:rPr lang="en-US" dirty="0">
                <a:hlinkClick r:id="rId4"/>
              </a:rPr>
              <a:t>Textbook</a:t>
            </a:r>
            <a:endParaRPr lang="en-US" dirty="0"/>
          </a:p>
        </p:txBody>
      </p:sp>
      <p:pic>
        <p:nvPicPr>
          <p:cNvPr id="8" name="Picture 7">
            <a:extLst>
              <a:ext uri="{FF2B5EF4-FFF2-40B4-BE49-F238E27FC236}">
                <a16:creationId xmlns:a16="http://schemas.microsoft.com/office/drawing/2014/main" id="{D948070E-5A6E-47DD-9875-A195BAE2344D}"/>
              </a:ext>
            </a:extLst>
          </p:cNvPr>
          <p:cNvPicPr>
            <a:picLocks noChangeAspect="1"/>
          </p:cNvPicPr>
          <p:nvPr/>
        </p:nvPicPr>
        <p:blipFill>
          <a:blip r:embed="rId5"/>
          <a:stretch>
            <a:fillRect/>
          </a:stretch>
        </p:blipFill>
        <p:spPr>
          <a:xfrm>
            <a:off x="357187" y="1987550"/>
            <a:ext cx="3248025" cy="1638300"/>
          </a:xfrm>
          <a:prstGeom prst="rect">
            <a:avLst/>
          </a:prstGeom>
        </p:spPr>
      </p:pic>
      <p:pic>
        <p:nvPicPr>
          <p:cNvPr id="3" name="Picture 2">
            <a:extLst>
              <a:ext uri="{FF2B5EF4-FFF2-40B4-BE49-F238E27FC236}">
                <a16:creationId xmlns:a16="http://schemas.microsoft.com/office/drawing/2014/main" id="{5E5F7F7D-C338-45AF-9256-AE29903D19EC}"/>
              </a:ext>
            </a:extLst>
          </p:cNvPr>
          <p:cNvPicPr>
            <a:picLocks noChangeAspect="1"/>
          </p:cNvPicPr>
          <p:nvPr/>
        </p:nvPicPr>
        <p:blipFill>
          <a:blip r:embed="rId6"/>
          <a:stretch>
            <a:fillRect/>
          </a:stretch>
        </p:blipFill>
        <p:spPr>
          <a:xfrm>
            <a:off x="4381500" y="119062"/>
            <a:ext cx="7620000" cy="2124075"/>
          </a:xfrm>
          <a:prstGeom prst="rect">
            <a:avLst/>
          </a:prstGeom>
        </p:spPr>
      </p:pic>
      <p:pic>
        <p:nvPicPr>
          <p:cNvPr id="7" name="Picture 6">
            <a:extLst>
              <a:ext uri="{FF2B5EF4-FFF2-40B4-BE49-F238E27FC236}">
                <a16:creationId xmlns:a16="http://schemas.microsoft.com/office/drawing/2014/main" id="{73778784-E112-49C8-BFFC-EC3F56DD997D}"/>
              </a:ext>
            </a:extLst>
          </p:cNvPr>
          <p:cNvPicPr>
            <a:picLocks noChangeAspect="1"/>
          </p:cNvPicPr>
          <p:nvPr/>
        </p:nvPicPr>
        <p:blipFill>
          <a:blip r:embed="rId7"/>
          <a:stretch>
            <a:fillRect/>
          </a:stretch>
        </p:blipFill>
        <p:spPr>
          <a:xfrm>
            <a:off x="4381500" y="2360612"/>
            <a:ext cx="5629275" cy="561975"/>
          </a:xfrm>
          <a:prstGeom prst="rect">
            <a:avLst/>
          </a:prstGeom>
        </p:spPr>
      </p:pic>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8"/>
          <a:stretch>
            <a:fillRect/>
          </a:stretch>
        </p:blipFill>
        <p:spPr>
          <a:xfrm>
            <a:off x="4381500" y="3040062"/>
            <a:ext cx="5143500" cy="485775"/>
          </a:xfrm>
          <a:prstGeom prst="rect">
            <a:avLst/>
          </a:prstGeom>
        </p:spPr>
      </p:pic>
      <p:pic>
        <p:nvPicPr>
          <p:cNvPr id="12" name="Picture 11">
            <a:extLst>
              <a:ext uri="{FF2B5EF4-FFF2-40B4-BE49-F238E27FC236}">
                <a16:creationId xmlns:a16="http://schemas.microsoft.com/office/drawing/2014/main" id="{F54D9BE9-2C8E-4E65-A47E-90E77C0FC880}"/>
              </a:ext>
            </a:extLst>
          </p:cNvPr>
          <p:cNvPicPr>
            <a:picLocks noChangeAspect="1"/>
          </p:cNvPicPr>
          <p:nvPr/>
        </p:nvPicPr>
        <p:blipFill>
          <a:blip r:embed="rId9"/>
          <a:stretch>
            <a:fillRect/>
          </a:stretch>
        </p:blipFill>
        <p:spPr>
          <a:xfrm>
            <a:off x="4348162" y="3613666"/>
            <a:ext cx="2847975" cy="457200"/>
          </a:xfrm>
          <a:prstGeom prst="rect">
            <a:avLst/>
          </a:prstGeom>
        </p:spPr>
      </p:pic>
    </p:spTree>
    <p:extLst>
      <p:ext uri="{BB962C8B-B14F-4D97-AF65-F5344CB8AC3E}">
        <p14:creationId xmlns:p14="http://schemas.microsoft.com/office/powerpoint/2010/main" val="3929369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4"/>
          <a:stretch>
            <a:fillRect/>
          </a:stretch>
        </p:blipFill>
        <p:spPr>
          <a:xfrm>
            <a:off x="0" y="182562"/>
            <a:ext cx="5143500" cy="485775"/>
          </a:xfrm>
          <a:prstGeom prst="rect">
            <a:avLst/>
          </a:prstGeom>
        </p:spPr>
      </p:pic>
      <p:pic>
        <p:nvPicPr>
          <p:cNvPr id="12" name="Picture 11">
            <a:extLst>
              <a:ext uri="{FF2B5EF4-FFF2-40B4-BE49-F238E27FC236}">
                <a16:creationId xmlns:a16="http://schemas.microsoft.com/office/drawing/2014/main" id="{F54D9BE9-2C8E-4E65-A47E-90E77C0FC880}"/>
              </a:ext>
            </a:extLst>
          </p:cNvPr>
          <p:cNvPicPr>
            <a:picLocks noChangeAspect="1"/>
          </p:cNvPicPr>
          <p:nvPr/>
        </p:nvPicPr>
        <p:blipFill>
          <a:blip r:embed="rId5"/>
          <a:stretch>
            <a:fillRect/>
          </a:stretch>
        </p:blipFill>
        <p:spPr>
          <a:xfrm>
            <a:off x="5795962" y="211137"/>
            <a:ext cx="2847975" cy="457200"/>
          </a:xfrm>
          <a:prstGeom prst="rect">
            <a:avLst/>
          </a:prstGeom>
        </p:spPr>
      </p:pic>
      <p:pic>
        <p:nvPicPr>
          <p:cNvPr id="4" name="Picture 3">
            <a:extLst>
              <a:ext uri="{FF2B5EF4-FFF2-40B4-BE49-F238E27FC236}">
                <a16:creationId xmlns:a16="http://schemas.microsoft.com/office/drawing/2014/main" id="{68E62ACD-B666-41A5-87C7-0D56677CA8BF}"/>
              </a:ext>
            </a:extLst>
          </p:cNvPr>
          <p:cNvPicPr>
            <a:picLocks noChangeAspect="1"/>
          </p:cNvPicPr>
          <p:nvPr/>
        </p:nvPicPr>
        <p:blipFill>
          <a:blip r:embed="rId6"/>
          <a:stretch>
            <a:fillRect/>
          </a:stretch>
        </p:blipFill>
        <p:spPr>
          <a:xfrm>
            <a:off x="1443037" y="1157287"/>
            <a:ext cx="9305925" cy="4543425"/>
          </a:xfrm>
          <a:prstGeom prst="rect">
            <a:avLst/>
          </a:prstGeom>
        </p:spPr>
      </p:pic>
    </p:spTree>
    <p:extLst>
      <p:ext uri="{BB962C8B-B14F-4D97-AF65-F5344CB8AC3E}">
        <p14:creationId xmlns:p14="http://schemas.microsoft.com/office/powerpoint/2010/main" val="5778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4"/>
          <a:stretch>
            <a:fillRect/>
          </a:stretch>
        </p:blipFill>
        <p:spPr>
          <a:xfrm>
            <a:off x="0" y="182562"/>
            <a:ext cx="5143500" cy="485775"/>
          </a:xfrm>
          <a:prstGeom prst="rect">
            <a:avLst/>
          </a:prstGeom>
        </p:spPr>
      </p:pic>
      <p:pic>
        <p:nvPicPr>
          <p:cNvPr id="12" name="Picture 11">
            <a:extLst>
              <a:ext uri="{FF2B5EF4-FFF2-40B4-BE49-F238E27FC236}">
                <a16:creationId xmlns:a16="http://schemas.microsoft.com/office/drawing/2014/main" id="{F54D9BE9-2C8E-4E65-A47E-90E77C0FC880}"/>
              </a:ext>
            </a:extLst>
          </p:cNvPr>
          <p:cNvPicPr>
            <a:picLocks noChangeAspect="1"/>
          </p:cNvPicPr>
          <p:nvPr/>
        </p:nvPicPr>
        <p:blipFill>
          <a:blip r:embed="rId5"/>
          <a:stretch>
            <a:fillRect/>
          </a:stretch>
        </p:blipFill>
        <p:spPr>
          <a:xfrm>
            <a:off x="5795962" y="211137"/>
            <a:ext cx="2847975" cy="457200"/>
          </a:xfrm>
          <a:prstGeom prst="rect">
            <a:avLst/>
          </a:prstGeom>
        </p:spPr>
      </p:pic>
      <p:pic>
        <p:nvPicPr>
          <p:cNvPr id="3" name="Picture 2">
            <a:extLst>
              <a:ext uri="{FF2B5EF4-FFF2-40B4-BE49-F238E27FC236}">
                <a16:creationId xmlns:a16="http://schemas.microsoft.com/office/drawing/2014/main" id="{73D745D0-0701-40EB-AA9C-3D876C96A475}"/>
              </a:ext>
            </a:extLst>
          </p:cNvPr>
          <p:cNvPicPr>
            <a:picLocks noChangeAspect="1"/>
          </p:cNvPicPr>
          <p:nvPr/>
        </p:nvPicPr>
        <p:blipFill>
          <a:blip r:embed="rId6"/>
          <a:stretch>
            <a:fillRect/>
          </a:stretch>
        </p:blipFill>
        <p:spPr>
          <a:xfrm>
            <a:off x="1434413" y="785228"/>
            <a:ext cx="8255687" cy="6072772"/>
          </a:xfrm>
          <a:prstGeom prst="rect">
            <a:avLst/>
          </a:prstGeom>
        </p:spPr>
      </p:pic>
    </p:spTree>
    <p:extLst>
      <p:ext uri="{BB962C8B-B14F-4D97-AF65-F5344CB8AC3E}">
        <p14:creationId xmlns:p14="http://schemas.microsoft.com/office/powerpoint/2010/main" val="2685249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4"/>
          <a:stretch>
            <a:fillRect/>
          </a:stretch>
        </p:blipFill>
        <p:spPr>
          <a:xfrm>
            <a:off x="0" y="182562"/>
            <a:ext cx="5143500" cy="485775"/>
          </a:xfrm>
          <a:prstGeom prst="rect">
            <a:avLst/>
          </a:prstGeom>
        </p:spPr>
      </p:pic>
      <p:pic>
        <p:nvPicPr>
          <p:cNvPr id="12" name="Picture 11">
            <a:extLst>
              <a:ext uri="{FF2B5EF4-FFF2-40B4-BE49-F238E27FC236}">
                <a16:creationId xmlns:a16="http://schemas.microsoft.com/office/drawing/2014/main" id="{F54D9BE9-2C8E-4E65-A47E-90E77C0FC880}"/>
              </a:ext>
            </a:extLst>
          </p:cNvPr>
          <p:cNvPicPr>
            <a:picLocks noChangeAspect="1"/>
          </p:cNvPicPr>
          <p:nvPr/>
        </p:nvPicPr>
        <p:blipFill>
          <a:blip r:embed="rId5"/>
          <a:stretch>
            <a:fillRect/>
          </a:stretch>
        </p:blipFill>
        <p:spPr>
          <a:xfrm>
            <a:off x="5795962" y="211137"/>
            <a:ext cx="2847975" cy="457200"/>
          </a:xfrm>
          <a:prstGeom prst="rect">
            <a:avLst/>
          </a:prstGeom>
        </p:spPr>
      </p:pic>
      <p:pic>
        <p:nvPicPr>
          <p:cNvPr id="4" name="Picture 3">
            <a:extLst>
              <a:ext uri="{FF2B5EF4-FFF2-40B4-BE49-F238E27FC236}">
                <a16:creationId xmlns:a16="http://schemas.microsoft.com/office/drawing/2014/main" id="{0E326F02-FD62-445C-918E-FDF5684FCE78}"/>
              </a:ext>
            </a:extLst>
          </p:cNvPr>
          <p:cNvPicPr>
            <a:picLocks noChangeAspect="1"/>
          </p:cNvPicPr>
          <p:nvPr/>
        </p:nvPicPr>
        <p:blipFill>
          <a:blip r:embed="rId6"/>
          <a:stretch>
            <a:fillRect/>
          </a:stretch>
        </p:blipFill>
        <p:spPr>
          <a:xfrm>
            <a:off x="1476375" y="957262"/>
            <a:ext cx="9239250" cy="4943475"/>
          </a:xfrm>
          <a:prstGeom prst="rect">
            <a:avLst/>
          </a:prstGeom>
        </p:spPr>
      </p:pic>
    </p:spTree>
    <p:extLst>
      <p:ext uri="{BB962C8B-B14F-4D97-AF65-F5344CB8AC3E}">
        <p14:creationId xmlns:p14="http://schemas.microsoft.com/office/powerpoint/2010/main" val="1448811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4"/>
          <a:stretch>
            <a:fillRect/>
          </a:stretch>
        </p:blipFill>
        <p:spPr>
          <a:xfrm>
            <a:off x="2374900" y="195262"/>
            <a:ext cx="5143500" cy="485775"/>
          </a:xfrm>
          <a:prstGeom prst="rect">
            <a:avLst/>
          </a:prstGeom>
        </p:spPr>
      </p:pic>
      <p:pic>
        <p:nvPicPr>
          <p:cNvPr id="3" name="Picture 2">
            <a:extLst>
              <a:ext uri="{FF2B5EF4-FFF2-40B4-BE49-F238E27FC236}">
                <a16:creationId xmlns:a16="http://schemas.microsoft.com/office/drawing/2014/main" id="{E368E93E-A195-4197-B0BD-80D562F0B212}"/>
              </a:ext>
            </a:extLst>
          </p:cNvPr>
          <p:cNvPicPr>
            <a:picLocks noChangeAspect="1"/>
          </p:cNvPicPr>
          <p:nvPr/>
        </p:nvPicPr>
        <p:blipFill>
          <a:blip r:embed="rId5"/>
          <a:stretch>
            <a:fillRect/>
          </a:stretch>
        </p:blipFill>
        <p:spPr>
          <a:xfrm>
            <a:off x="0" y="927387"/>
            <a:ext cx="7315200" cy="2257425"/>
          </a:xfrm>
          <a:prstGeom prst="rect">
            <a:avLst/>
          </a:prstGeom>
        </p:spPr>
      </p:pic>
      <p:pic>
        <p:nvPicPr>
          <p:cNvPr id="11" name="Picture 10">
            <a:extLst>
              <a:ext uri="{FF2B5EF4-FFF2-40B4-BE49-F238E27FC236}">
                <a16:creationId xmlns:a16="http://schemas.microsoft.com/office/drawing/2014/main" id="{8F32482A-B32F-4ECD-B68E-650A6727C506}"/>
              </a:ext>
            </a:extLst>
          </p:cNvPr>
          <p:cNvPicPr>
            <a:picLocks noChangeAspect="1"/>
          </p:cNvPicPr>
          <p:nvPr/>
        </p:nvPicPr>
        <p:blipFill>
          <a:blip r:embed="rId6"/>
          <a:stretch>
            <a:fillRect/>
          </a:stretch>
        </p:blipFill>
        <p:spPr>
          <a:xfrm>
            <a:off x="5038725" y="2933700"/>
            <a:ext cx="7153275" cy="3924300"/>
          </a:xfrm>
          <a:prstGeom prst="rect">
            <a:avLst/>
          </a:prstGeom>
        </p:spPr>
      </p:pic>
      <p:sp>
        <p:nvSpPr>
          <p:cNvPr id="13" name="TextBox 12">
            <a:extLst>
              <a:ext uri="{FF2B5EF4-FFF2-40B4-BE49-F238E27FC236}">
                <a16:creationId xmlns:a16="http://schemas.microsoft.com/office/drawing/2014/main" id="{010BB377-D5D5-453E-B969-F69B5807A18F}"/>
              </a:ext>
            </a:extLst>
          </p:cNvPr>
          <p:cNvSpPr txBox="1"/>
          <p:nvPr/>
        </p:nvSpPr>
        <p:spPr>
          <a:xfrm>
            <a:off x="540327" y="4125191"/>
            <a:ext cx="2531590" cy="369332"/>
          </a:xfrm>
          <a:prstGeom prst="rect">
            <a:avLst/>
          </a:prstGeom>
          <a:noFill/>
        </p:spPr>
        <p:txBody>
          <a:bodyPr wrap="none" rtlCol="0">
            <a:spAutoFit/>
          </a:bodyPr>
          <a:lstStyle/>
          <a:p>
            <a:r>
              <a:rPr lang="en-US" b="1" dirty="0"/>
              <a:t>A filter for a bar chart </a:t>
            </a:r>
            <a:r>
              <a:rPr lang="en-US" b="1" dirty="0">
                <a:sym typeface="Wingdings" panose="05000000000000000000" pitchFamily="2" charset="2"/>
              </a:rPr>
              <a:t></a:t>
            </a:r>
            <a:endParaRPr lang="en-US" b="1" dirty="0"/>
          </a:p>
        </p:txBody>
      </p:sp>
    </p:spTree>
    <p:extLst>
      <p:ext uri="{BB962C8B-B14F-4D97-AF65-F5344CB8AC3E}">
        <p14:creationId xmlns:p14="http://schemas.microsoft.com/office/powerpoint/2010/main" val="2800419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4"/>
          <a:stretch>
            <a:fillRect/>
          </a:stretch>
        </p:blipFill>
        <p:spPr>
          <a:xfrm>
            <a:off x="2374900" y="195262"/>
            <a:ext cx="5143500" cy="485775"/>
          </a:xfrm>
          <a:prstGeom prst="rect">
            <a:avLst/>
          </a:prstGeom>
        </p:spPr>
      </p:pic>
      <p:pic>
        <p:nvPicPr>
          <p:cNvPr id="8" name="Picture 7">
            <a:extLst>
              <a:ext uri="{FF2B5EF4-FFF2-40B4-BE49-F238E27FC236}">
                <a16:creationId xmlns:a16="http://schemas.microsoft.com/office/drawing/2014/main" id="{0EA511A4-DB24-47F1-A764-F8FFB61352A0}"/>
              </a:ext>
            </a:extLst>
          </p:cNvPr>
          <p:cNvPicPr>
            <a:picLocks noChangeAspect="1"/>
          </p:cNvPicPr>
          <p:nvPr/>
        </p:nvPicPr>
        <p:blipFill>
          <a:blip r:embed="rId5"/>
          <a:stretch>
            <a:fillRect/>
          </a:stretch>
        </p:blipFill>
        <p:spPr>
          <a:xfrm>
            <a:off x="2135187" y="128587"/>
            <a:ext cx="9953625" cy="6600825"/>
          </a:xfrm>
          <a:prstGeom prst="rect">
            <a:avLst/>
          </a:prstGeom>
        </p:spPr>
      </p:pic>
    </p:spTree>
    <p:extLst>
      <p:ext uri="{BB962C8B-B14F-4D97-AF65-F5344CB8AC3E}">
        <p14:creationId xmlns:p14="http://schemas.microsoft.com/office/powerpoint/2010/main" val="1726502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D1BAE1-1121-46F0-B0C9-5C4A704328F4}"/>
              </a:ext>
            </a:extLst>
          </p:cNvPr>
          <p:cNvPicPr>
            <a:picLocks noChangeAspect="1"/>
          </p:cNvPicPr>
          <p:nvPr/>
        </p:nvPicPr>
        <p:blipFill>
          <a:blip r:embed="rId4"/>
          <a:stretch>
            <a:fillRect/>
          </a:stretch>
        </p:blipFill>
        <p:spPr>
          <a:xfrm>
            <a:off x="558180" y="10648"/>
            <a:ext cx="2882900" cy="485775"/>
          </a:xfrm>
          <a:prstGeom prst="rect">
            <a:avLst/>
          </a:prstGeom>
        </p:spPr>
      </p:pic>
      <p:pic>
        <p:nvPicPr>
          <p:cNvPr id="6" name="Picture 5">
            <a:extLst>
              <a:ext uri="{FF2B5EF4-FFF2-40B4-BE49-F238E27FC236}">
                <a16:creationId xmlns:a16="http://schemas.microsoft.com/office/drawing/2014/main" id="{A5FA5846-E366-4666-9592-B6F911814D93}"/>
              </a:ext>
            </a:extLst>
          </p:cNvPr>
          <p:cNvPicPr>
            <a:picLocks noChangeAspect="1"/>
          </p:cNvPicPr>
          <p:nvPr/>
        </p:nvPicPr>
        <p:blipFill>
          <a:blip r:embed="rId5"/>
          <a:stretch>
            <a:fillRect/>
          </a:stretch>
        </p:blipFill>
        <p:spPr>
          <a:xfrm>
            <a:off x="3441080" y="0"/>
            <a:ext cx="8166720" cy="6847352"/>
          </a:xfrm>
          <a:prstGeom prst="rect">
            <a:avLst/>
          </a:prstGeom>
        </p:spPr>
      </p:pic>
      <p:sp>
        <p:nvSpPr>
          <p:cNvPr id="2" name="TextBox 1">
            <a:extLst>
              <a:ext uri="{FF2B5EF4-FFF2-40B4-BE49-F238E27FC236}">
                <a16:creationId xmlns:a16="http://schemas.microsoft.com/office/drawing/2014/main" id="{B2DFE924-C1B8-4180-BC4B-6892159AE555}"/>
              </a:ext>
            </a:extLst>
          </p:cNvPr>
          <p:cNvSpPr txBox="1"/>
          <p:nvPr/>
        </p:nvSpPr>
        <p:spPr>
          <a:xfrm>
            <a:off x="698500" y="1536700"/>
            <a:ext cx="1651991" cy="369332"/>
          </a:xfrm>
          <a:prstGeom prst="rect">
            <a:avLst/>
          </a:prstGeom>
          <a:noFill/>
        </p:spPr>
        <p:txBody>
          <a:bodyPr wrap="none" rtlCol="0">
            <a:spAutoFit/>
          </a:bodyPr>
          <a:lstStyle/>
          <a:p>
            <a:r>
              <a:rPr lang="en-US" b="1" dirty="0"/>
              <a:t>From page 85</a:t>
            </a:r>
          </a:p>
        </p:txBody>
      </p:sp>
    </p:spTree>
    <p:extLst>
      <p:ext uri="{BB962C8B-B14F-4D97-AF65-F5344CB8AC3E}">
        <p14:creationId xmlns:p14="http://schemas.microsoft.com/office/powerpoint/2010/main" val="2550352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4B4C63-046E-4F9F-A26A-C22FE7912EE2}"/>
              </a:ext>
            </a:extLst>
          </p:cNvPr>
          <p:cNvPicPr>
            <a:picLocks noChangeAspect="1"/>
          </p:cNvPicPr>
          <p:nvPr/>
        </p:nvPicPr>
        <p:blipFill>
          <a:blip r:embed="rId3"/>
          <a:stretch>
            <a:fillRect/>
          </a:stretch>
        </p:blipFill>
        <p:spPr>
          <a:xfrm>
            <a:off x="0" y="293519"/>
            <a:ext cx="12192000" cy="6270961"/>
          </a:xfrm>
          <a:prstGeom prst="rect">
            <a:avLst/>
          </a:prstGeom>
        </p:spPr>
      </p:pic>
    </p:spTree>
    <p:extLst>
      <p:ext uri="{BB962C8B-B14F-4D97-AF65-F5344CB8AC3E}">
        <p14:creationId xmlns:p14="http://schemas.microsoft.com/office/powerpoint/2010/main" val="2920678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7B1B4C-5F78-4CF5-94FD-56B7AD29E974}"/>
              </a:ext>
            </a:extLst>
          </p:cNvPr>
          <p:cNvPicPr>
            <a:picLocks noChangeAspect="1"/>
          </p:cNvPicPr>
          <p:nvPr/>
        </p:nvPicPr>
        <p:blipFill>
          <a:blip r:embed="rId4"/>
          <a:stretch>
            <a:fillRect/>
          </a:stretch>
        </p:blipFill>
        <p:spPr>
          <a:xfrm>
            <a:off x="3424237" y="652462"/>
            <a:ext cx="5343525" cy="5553075"/>
          </a:xfrm>
          <a:prstGeom prst="rect">
            <a:avLst/>
          </a:prstGeom>
        </p:spPr>
      </p:pic>
    </p:spTree>
    <p:extLst>
      <p:ext uri="{BB962C8B-B14F-4D97-AF65-F5344CB8AC3E}">
        <p14:creationId xmlns:p14="http://schemas.microsoft.com/office/powerpoint/2010/main" val="1617175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6E7E13-BC5A-4F92-83A3-FB79B7F418B3}"/>
              </a:ext>
            </a:extLst>
          </p:cNvPr>
          <p:cNvSpPr txBox="1"/>
          <p:nvPr/>
        </p:nvSpPr>
        <p:spPr>
          <a:xfrm>
            <a:off x="961191" y="407564"/>
            <a:ext cx="10637592"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left </a:t>
            </a:r>
            <a:r>
              <a:rPr kumimoji="0" lang="en-US" sz="2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Bringing PgAdmin back to life and Saving your session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right side, click the three parallel bars to save your session.’</a:t>
            </a:r>
          </a:p>
        </p:txBody>
      </p:sp>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3" name="Picture 2">
            <a:extLst>
              <a:ext uri="{FF2B5EF4-FFF2-40B4-BE49-F238E27FC236}">
                <a16:creationId xmlns:a16="http://schemas.microsoft.com/office/drawing/2014/main" id="{03012735-6FDB-4529-81CC-DDE696085265}"/>
              </a:ext>
            </a:extLst>
          </p:cNvPr>
          <p:cNvPicPr>
            <a:picLocks noChangeAspect="1"/>
          </p:cNvPicPr>
          <p:nvPr/>
        </p:nvPicPr>
        <p:blipFill>
          <a:blip r:embed="rId3"/>
          <a:stretch>
            <a:fillRect/>
          </a:stretch>
        </p:blipFill>
        <p:spPr>
          <a:xfrm>
            <a:off x="0" y="410402"/>
            <a:ext cx="12192000" cy="6037196"/>
          </a:xfrm>
          <a:prstGeom prst="rect">
            <a:avLst/>
          </a:prstGeom>
        </p:spPr>
      </p:pic>
    </p:spTree>
    <p:extLst>
      <p:ext uri="{BB962C8B-B14F-4D97-AF65-F5344CB8AC3E}">
        <p14:creationId xmlns:p14="http://schemas.microsoft.com/office/powerpoint/2010/main" val="3761310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Shape 103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14227018-28A6-4C3A-A491-555ED7F8B720}"/>
              </a:ext>
            </a:extLst>
          </p:cNvPr>
          <p:cNvPicPr>
            <a:picLocks noChangeAspect="1"/>
          </p:cNvPicPr>
          <p:nvPr/>
        </p:nvPicPr>
        <p:blipFill>
          <a:blip r:embed="rId3"/>
          <a:stretch>
            <a:fillRect/>
          </a:stretch>
        </p:blipFill>
        <p:spPr>
          <a:xfrm>
            <a:off x="111152" y="536307"/>
            <a:ext cx="4220701" cy="5069912"/>
          </a:xfrm>
          <a:prstGeom prst="rect">
            <a:avLst/>
          </a:prstGeom>
        </p:spPr>
      </p:pic>
      <p:sp>
        <p:nvSpPr>
          <p:cNvPr id="1039" name="Freeform: Shape 103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Lighthouse in Manistee, MI - Winter 2013 | Photos by Me | Pinterest">
            <a:extLst>
              <a:ext uri="{FF2B5EF4-FFF2-40B4-BE49-F238E27FC236}">
                <a16:creationId xmlns:a16="http://schemas.microsoft.com/office/drawing/2014/main" id="{7B7E09AB-167A-45D4-8656-D391EDFC0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630" y="1966989"/>
            <a:ext cx="5196672" cy="389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8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73100" y="152400"/>
            <a:ext cx="11046952" cy="65556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Arial Black" panose="020B0A04020102020204" pitchFamily="34" charset="0"/>
              </a:rPr>
              <a:t>Group By </a:t>
            </a: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Rules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Group By clauses can be confusing to beginning SQL coders.  When do you use a group by and when not to use it?</a:t>
            </a: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S</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elect </a:t>
            </a:r>
            <a:r>
              <a:rPr lang="en-US" b="1" dirty="0">
                <a:solidFill>
                  <a:srgbClr val="000000"/>
                </a:solidFill>
                <a:latin typeface="Avenir Next LT Pro Light"/>
              </a:rPr>
              <a:t>count(</a:t>
            </a:r>
            <a:r>
              <a:rPr lang="en-US" b="1" dirty="0" err="1">
                <a:solidFill>
                  <a:srgbClr val="000000"/>
                </a:solidFill>
                <a:latin typeface="Avenir Next LT Pro Light"/>
              </a:rPr>
              <a:t>employee_id</a:t>
            </a:r>
            <a:r>
              <a:rPr lang="en-US" b="1" dirty="0">
                <a:solidFill>
                  <a:srgbClr val="000000"/>
                </a:solidFill>
                <a:latin typeface="Avenir Next LT Pro Light"/>
              </a:rPr>
              <a:t>) from employee</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sym typeface="Wingdings" panose="05000000000000000000" pitchFamily="2" charset="2"/>
              </a:rPr>
              <a:t> Group By not needed.</a:t>
            </a:r>
          </a:p>
          <a:p>
            <a:pPr lvl="0"/>
            <a:r>
              <a:rPr lang="en-US" b="1" dirty="0">
                <a:solidFill>
                  <a:srgbClr val="000000"/>
                </a:solidFill>
                <a:latin typeface="Avenir Next LT Pro Light"/>
                <a:sym typeface="Wingdings" panose="05000000000000000000" pitchFamily="2" charset="2"/>
              </a:rPr>
              <a:t>Select sum(</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max(</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min(</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from sales; </a:t>
            </a:r>
            <a:r>
              <a:rPr lang="en-US" b="1" dirty="0">
                <a:solidFill>
                  <a:srgbClr val="000000"/>
                </a:solidFill>
                <a:sym typeface="Wingdings" panose="05000000000000000000" pitchFamily="2" charset="2"/>
              </a:rPr>
              <a:t>  Again, Group by  is not needed.</a:t>
            </a:r>
          </a:p>
          <a:p>
            <a:pPr lvl="0"/>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sym typeface="Wingdings" panose="05000000000000000000" pitchFamily="2" charset="2"/>
            </a:endParaRPr>
          </a:p>
          <a:p>
            <a:pPr lvl="0"/>
            <a:r>
              <a:rPr lang="en-US" b="1" dirty="0">
                <a:solidFill>
                  <a:srgbClr val="000000"/>
                </a:solidFill>
                <a:latin typeface="Avenir Next LT Pro Light"/>
                <a:sym typeface="Wingdings" panose="05000000000000000000" pitchFamily="2" charset="2"/>
              </a:rPr>
              <a:t>Select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sum(</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count(</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from sales Group By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 Here it is needed.</a:t>
            </a:r>
          </a:p>
          <a:p>
            <a:pPr lvl="0"/>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sym typeface="Wingdings" panose="05000000000000000000" pitchFamily="2" charset="2"/>
            </a:endParaRPr>
          </a:p>
          <a:p>
            <a:pPr lvl="0"/>
            <a:r>
              <a:rPr lang="en-US" b="1" dirty="0">
                <a:solidFill>
                  <a:srgbClr val="000000"/>
                </a:solidFill>
                <a:latin typeface="Avenir Next LT Pro Light"/>
                <a:sym typeface="Wingdings" panose="05000000000000000000" pitchFamily="2" charset="2"/>
              </a:rPr>
              <a:t>Why?  Because in a Select clause if all of the columns are aggregated then a Group By is not needed.  In essence, there is no “grouping” occurring.  But, if you are combining sales and counting sales by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then you are “grouping” and you must perform a Group By on the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column.</a:t>
            </a:r>
            <a:br>
              <a:rPr lang="en-US" b="1" dirty="0">
                <a:solidFill>
                  <a:srgbClr val="000000"/>
                </a:solidFill>
                <a:latin typeface="Avenir Next LT Pro Light"/>
                <a:sym typeface="Wingdings" panose="05000000000000000000" pitchFamily="2" charset="2"/>
              </a:rPr>
            </a:b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You can have compound group, say, by region and department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Select </a:t>
            </a:r>
            <a:r>
              <a:rPr lang="en-US" b="1" dirty="0" err="1">
                <a:solidFill>
                  <a:srgbClr val="000000"/>
                </a:solidFill>
                <a:latin typeface="Avenir Next LT Pro Light"/>
              </a:rPr>
              <a:t>regionName</a:t>
            </a:r>
            <a:r>
              <a:rPr lang="en-US" b="1" dirty="0">
                <a:solidFill>
                  <a:srgbClr val="000000"/>
                </a:solidFill>
                <a:latin typeface="Avenir Next LT Pro Light"/>
              </a:rPr>
              <a:t>, </a:t>
            </a:r>
            <a:r>
              <a:rPr lang="en-US" b="1" dirty="0" err="1">
                <a:solidFill>
                  <a:srgbClr val="000000"/>
                </a:solidFill>
                <a:latin typeface="Avenir Next LT Pro Light"/>
              </a:rPr>
              <a:t>deptName</a:t>
            </a:r>
            <a:r>
              <a:rPr lang="en-US" b="1" dirty="0">
                <a:solidFill>
                  <a:srgbClr val="000000"/>
                </a:solidFill>
                <a:latin typeface="Avenir Next LT Pro Light"/>
              </a:rPr>
              <a:t>, sum(</a:t>
            </a:r>
            <a:r>
              <a:rPr lang="en-US" b="1" dirty="0" err="1">
                <a:solidFill>
                  <a:srgbClr val="000000"/>
                </a:solidFill>
                <a:latin typeface="Avenir Next LT Pro Light"/>
              </a:rPr>
              <a:t>salesamt</a:t>
            </a:r>
            <a:r>
              <a:rPr lang="en-US" b="1" dirty="0">
                <a:solidFill>
                  <a:srgbClr val="000000"/>
                </a:solidFill>
                <a:latin typeface="Avenir Next LT Pro Light"/>
              </a:rPr>
              <a:t>) from sales Group By </a:t>
            </a:r>
            <a:r>
              <a:rPr lang="en-US" b="1" dirty="0" err="1">
                <a:solidFill>
                  <a:srgbClr val="000000"/>
                </a:solidFill>
                <a:latin typeface="Avenir Next LT Pro Light"/>
              </a:rPr>
              <a:t>regionName</a:t>
            </a:r>
            <a:r>
              <a:rPr lang="en-US" b="1" dirty="0">
                <a:solidFill>
                  <a:srgbClr val="000000"/>
                </a:solidFill>
                <a:latin typeface="Avenir Next LT Pro Light"/>
              </a:rPr>
              <a:t>, </a:t>
            </a:r>
            <a:r>
              <a:rPr lang="en-US" b="1" dirty="0" err="1">
                <a:solidFill>
                  <a:srgbClr val="000000"/>
                </a:solidFill>
                <a:latin typeface="Avenir Next LT Pro Light"/>
              </a:rPr>
              <a:t>deptName</a:t>
            </a:r>
            <a:r>
              <a:rPr lang="en-US" b="1" dirty="0">
                <a:solidFill>
                  <a:srgbClr val="000000"/>
                </a:solidFill>
                <a:latin typeface="Avenir Next LT Pro Ligh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0000"/>
              </a:solidFill>
              <a:latin typeface="Avenir Next LT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You can also use numbers for the positions of the Group By and Order By columns that are listed in the Select clause.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
        <p:nvSpPr>
          <p:cNvPr id="3" name="TextBox 2">
            <a:extLst>
              <a:ext uri="{FF2B5EF4-FFF2-40B4-BE49-F238E27FC236}">
                <a16:creationId xmlns:a16="http://schemas.microsoft.com/office/drawing/2014/main" id="{491A82AD-862F-6DCD-3BFB-BF93B0DAC99C}"/>
              </a:ext>
            </a:extLst>
          </p:cNvPr>
          <p:cNvSpPr txBox="1"/>
          <p:nvPr/>
        </p:nvSpPr>
        <p:spPr>
          <a:xfrm>
            <a:off x="673100" y="149959"/>
            <a:ext cx="11046952" cy="65556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Arial Black" panose="020B0A04020102020204" pitchFamily="34" charset="0"/>
              </a:rPr>
              <a:t>Group By </a:t>
            </a: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Rules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Group By clauses can be confusing to beginning SQL coders.  When do you use a group by and when not to use it?</a:t>
            </a: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S</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elect </a:t>
            </a:r>
            <a:r>
              <a:rPr lang="en-US" b="1" dirty="0">
                <a:solidFill>
                  <a:srgbClr val="000000"/>
                </a:solidFill>
                <a:latin typeface="Avenir Next LT Pro Light"/>
              </a:rPr>
              <a:t>count(</a:t>
            </a:r>
            <a:r>
              <a:rPr lang="en-US" b="1" dirty="0" err="1">
                <a:solidFill>
                  <a:srgbClr val="000000"/>
                </a:solidFill>
                <a:latin typeface="Avenir Next LT Pro Light"/>
              </a:rPr>
              <a:t>employee_id</a:t>
            </a:r>
            <a:r>
              <a:rPr lang="en-US" b="1" dirty="0">
                <a:solidFill>
                  <a:srgbClr val="000000"/>
                </a:solidFill>
                <a:latin typeface="Avenir Next LT Pro Light"/>
              </a:rPr>
              <a:t>) from employee</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sym typeface="Wingdings" panose="05000000000000000000" pitchFamily="2" charset="2"/>
              </a:rPr>
              <a:t> Group By not needed.</a:t>
            </a:r>
          </a:p>
          <a:p>
            <a:pPr lvl="0"/>
            <a:r>
              <a:rPr lang="en-US" b="1" dirty="0">
                <a:solidFill>
                  <a:srgbClr val="000000"/>
                </a:solidFill>
                <a:latin typeface="Avenir Next LT Pro Light"/>
                <a:sym typeface="Wingdings" panose="05000000000000000000" pitchFamily="2" charset="2"/>
              </a:rPr>
              <a:t>Select sum(</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max(</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min(</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from sales; </a:t>
            </a:r>
            <a:r>
              <a:rPr lang="en-US" b="1" dirty="0">
                <a:solidFill>
                  <a:srgbClr val="000000"/>
                </a:solidFill>
                <a:sym typeface="Wingdings" panose="05000000000000000000" pitchFamily="2" charset="2"/>
              </a:rPr>
              <a:t>  Again, Group by  is not needed.</a:t>
            </a:r>
          </a:p>
          <a:p>
            <a:pPr lvl="0"/>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sym typeface="Wingdings" panose="05000000000000000000" pitchFamily="2" charset="2"/>
            </a:endParaRPr>
          </a:p>
          <a:p>
            <a:pPr lvl="0"/>
            <a:r>
              <a:rPr lang="en-US" b="1" dirty="0">
                <a:solidFill>
                  <a:srgbClr val="000000"/>
                </a:solidFill>
                <a:latin typeface="Avenir Next LT Pro Light"/>
                <a:sym typeface="Wingdings" panose="05000000000000000000" pitchFamily="2" charset="2"/>
              </a:rPr>
              <a:t>Select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sum(</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count(</a:t>
            </a:r>
            <a:r>
              <a:rPr lang="en-US" b="1" dirty="0" err="1">
                <a:solidFill>
                  <a:srgbClr val="000000"/>
                </a:solidFill>
                <a:latin typeface="Avenir Next LT Pro Light"/>
                <a:sym typeface="Wingdings" panose="05000000000000000000" pitchFamily="2" charset="2"/>
              </a:rPr>
              <a:t>salesamt</a:t>
            </a:r>
            <a:r>
              <a:rPr lang="en-US" b="1" dirty="0">
                <a:solidFill>
                  <a:srgbClr val="000000"/>
                </a:solidFill>
                <a:latin typeface="Avenir Next LT Pro Light"/>
                <a:sym typeface="Wingdings" panose="05000000000000000000" pitchFamily="2" charset="2"/>
              </a:rPr>
              <a:t>) from sales Group By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 Here it is needed.</a:t>
            </a:r>
          </a:p>
          <a:p>
            <a:pPr lvl="0"/>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sym typeface="Wingdings" panose="05000000000000000000" pitchFamily="2" charset="2"/>
            </a:endParaRPr>
          </a:p>
          <a:p>
            <a:pPr lvl="0"/>
            <a:r>
              <a:rPr lang="en-US" b="1" dirty="0">
                <a:solidFill>
                  <a:srgbClr val="000000"/>
                </a:solidFill>
                <a:latin typeface="Avenir Next LT Pro Light"/>
                <a:sym typeface="Wingdings" panose="05000000000000000000" pitchFamily="2" charset="2"/>
              </a:rPr>
              <a:t>Why?  Because in a Select clause if all of the columns are aggregated then a Group By is not needed.  In essence, there is no “grouping” occurring.  But, if you are combining sales and counting sales by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then you are “grouping” and you must perform a Group By on the </a:t>
            </a:r>
            <a:r>
              <a:rPr lang="en-US" b="1" dirty="0" err="1">
                <a:solidFill>
                  <a:srgbClr val="000000"/>
                </a:solidFill>
                <a:latin typeface="Avenir Next LT Pro Light"/>
                <a:sym typeface="Wingdings" panose="05000000000000000000" pitchFamily="2" charset="2"/>
              </a:rPr>
              <a:t>deptname</a:t>
            </a:r>
            <a:r>
              <a:rPr lang="en-US" b="1" dirty="0">
                <a:solidFill>
                  <a:srgbClr val="000000"/>
                </a:solidFill>
                <a:latin typeface="Avenir Next LT Pro Light"/>
                <a:sym typeface="Wingdings" panose="05000000000000000000" pitchFamily="2" charset="2"/>
              </a:rPr>
              <a:t> column.</a:t>
            </a:r>
            <a:br>
              <a:rPr lang="en-US" b="1" dirty="0">
                <a:solidFill>
                  <a:srgbClr val="000000"/>
                </a:solidFill>
                <a:latin typeface="Avenir Next LT Pro Light"/>
                <a:sym typeface="Wingdings" panose="05000000000000000000" pitchFamily="2" charset="2"/>
              </a:rPr>
            </a:b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You can have compound group, say, by region and department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Select </a:t>
            </a:r>
            <a:r>
              <a:rPr lang="en-US" b="1" dirty="0" err="1">
                <a:solidFill>
                  <a:srgbClr val="000000"/>
                </a:solidFill>
                <a:latin typeface="Avenir Next LT Pro Light"/>
              </a:rPr>
              <a:t>regionName</a:t>
            </a:r>
            <a:r>
              <a:rPr lang="en-US" b="1" dirty="0">
                <a:solidFill>
                  <a:srgbClr val="000000"/>
                </a:solidFill>
                <a:latin typeface="Avenir Next LT Pro Light"/>
              </a:rPr>
              <a:t>, </a:t>
            </a:r>
            <a:r>
              <a:rPr lang="en-US" b="1" dirty="0" err="1">
                <a:solidFill>
                  <a:srgbClr val="000000"/>
                </a:solidFill>
                <a:latin typeface="Avenir Next LT Pro Light"/>
              </a:rPr>
              <a:t>deptName</a:t>
            </a:r>
            <a:r>
              <a:rPr lang="en-US" b="1" dirty="0">
                <a:solidFill>
                  <a:srgbClr val="000000"/>
                </a:solidFill>
                <a:latin typeface="Avenir Next LT Pro Light"/>
              </a:rPr>
              <a:t>, sum(</a:t>
            </a:r>
            <a:r>
              <a:rPr lang="en-US" b="1" dirty="0" err="1">
                <a:solidFill>
                  <a:srgbClr val="000000"/>
                </a:solidFill>
                <a:latin typeface="Avenir Next LT Pro Light"/>
              </a:rPr>
              <a:t>salesamt</a:t>
            </a:r>
            <a:r>
              <a:rPr lang="en-US" b="1" dirty="0">
                <a:solidFill>
                  <a:srgbClr val="000000"/>
                </a:solidFill>
                <a:latin typeface="Avenir Next LT Pro Light"/>
              </a:rPr>
              <a:t>) from sales Group By </a:t>
            </a:r>
            <a:r>
              <a:rPr lang="en-US" b="1" dirty="0" err="1">
                <a:solidFill>
                  <a:srgbClr val="000000"/>
                </a:solidFill>
                <a:latin typeface="Avenir Next LT Pro Light"/>
              </a:rPr>
              <a:t>regionName</a:t>
            </a:r>
            <a:r>
              <a:rPr lang="en-US" b="1" dirty="0">
                <a:solidFill>
                  <a:srgbClr val="000000"/>
                </a:solidFill>
                <a:latin typeface="Avenir Next LT Pro Light"/>
              </a:rPr>
              <a:t>, </a:t>
            </a:r>
            <a:r>
              <a:rPr lang="en-US" b="1" dirty="0" err="1">
                <a:solidFill>
                  <a:srgbClr val="000000"/>
                </a:solidFill>
                <a:latin typeface="Avenir Next LT Pro Light"/>
              </a:rPr>
              <a:t>deptName</a:t>
            </a:r>
            <a:r>
              <a:rPr lang="en-US" b="1" dirty="0">
                <a:solidFill>
                  <a:srgbClr val="000000"/>
                </a:solidFill>
                <a:latin typeface="Avenir Next LT Pro Ligh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0000"/>
              </a:solidFill>
              <a:latin typeface="Avenir Next LT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You can also use numbers for the positions of the Group By and Order By columns that are listed in the Select clause.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Tree>
    <p:extLst>
      <p:ext uri="{BB962C8B-B14F-4D97-AF65-F5344CB8AC3E}">
        <p14:creationId xmlns:p14="http://schemas.microsoft.com/office/powerpoint/2010/main" val="132639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73100" y="152400"/>
            <a:ext cx="11046952"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Arial Black" panose="020B0A04020102020204" pitchFamily="34" charset="0"/>
              </a:rPr>
              <a:t>Group By </a:t>
            </a: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Rules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Group By clauses can be confusing to beginning SQL coders.  Here, we are joining two 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Then grouping by the non-aggregated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Columns.  Notice how we group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And use limit to return only the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venir Next LT Pro Light"/>
              </a:rPr>
              <a:t>Value after ordering descending.</a:t>
            </a: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pic>
        <p:nvPicPr>
          <p:cNvPr id="3" name="Picture 2">
            <a:extLst>
              <a:ext uri="{FF2B5EF4-FFF2-40B4-BE49-F238E27FC236}">
                <a16:creationId xmlns:a16="http://schemas.microsoft.com/office/drawing/2014/main" id="{B66D332E-D394-4AF6-900E-F04F73CCD3F9}"/>
              </a:ext>
            </a:extLst>
          </p:cNvPr>
          <p:cNvPicPr>
            <a:picLocks noChangeAspect="1"/>
          </p:cNvPicPr>
          <p:nvPr/>
        </p:nvPicPr>
        <p:blipFill>
          <a:blip r:embed="rId4"/>
          <a:stretch>
            <a:fillRect/>
          </a:stretch>
        </p:blipFill>
        <p:spPr>
          <a:xfrm>
            <a:off x="4745182" y="1343025"/>
            <a:ext cx="5638800" cy="5514975"/>
          </a:xfrm>
          <a:prstGeom prst="rect">
            <a:avLst/>
          </a:prstGeom>
        </p:spPr>
      </p:pic>
    </p:spTree>
    <p:extLst>
      <p:ext uri="{BB962C8B-B14F-4D97-AF65-F5344CB8AC3E}">
        <p14:creationId xmlns:p14="http://schemas.microsoft.com/office/powerpoint/2010/main" val="2951570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492A1-444A-4970-ACEA-9B7B17AF757B}"/>
              </a:ext>
            </a:extLst>
          </p:cNvPr>
          <p:cNvPicPr>
            <a:picLocks noChangeAspect="1"/>
          </p:cNvPicPr>
          <p:nvPr/>
        </p:nvPicPr>
        <p:blipFill>
          <a:blip r:embed="rId3"/>
          <a:stretch>
            <a:fillRect/>
          </a:stretch>
        </p:blipFill>
        <p:spPr>
          <a:xfrm>
            <a:off x="59979" y="1410437"/>
            <a:ext cx="12192000" cy="897194"/>
          </a:xfrm>
          <a:prstGeom prst="rect">
            <a:avLst/>
          </a:prstGeom>
        </p:spPr>
      </p:pic>
      <p:sp>
        <p:nvSpPr>
          <p:cNvPr id="6" name="TextBox 5">
            <a:extLst>
              <a:ext uri="{FF2B5EF4-FFF2-40B4-BE49-F238E27FC236}">
                <a16:creationId xmlns:a16="http://schemas.microsoft.com/office/drawing/2014/main" id="{A26E7E13-BC5A-4F92-83A3-FB79B7F418B3}"/>
              </a:ext>
            </a:extLst>
          </p:cNvPr>
          <p:cNvSpPr txBox="1"/>
          <p:nvPr/>
        </p:nvSpPr>
        <p:spPr>
          <a:xfrm>
            <a:off x="961191" y="407564"/>
            <a:ext cx="653460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left </a:t>
            </a:r>
            <a:r>
              <a:rPr kumimoji="0" lang="en-US" sz="2400" b="1" i="0" u="none" strike="noStrike" kern="1200" cap="none" spc="0" normalizeH="0" baseline="0" noProof="0" dirty="0">
                <a:ln>
                  <a:noFill/>
                </a:ln>
                <a:solidFill>
                  <a:prstClr val="black"/>
                </a:solidFill>
                <a:effectLst/>
                <a:uLnTx/>
                <a:uFillTx/>
                <a:latin typeface="Algerian" panose="04020705040A02060702" pitchFamily="82" charset="0"/>
              </a:rPr>
              <a:t>Bringing PgAdmin back to life</a:t>
            </a:r>
            <a:endParaRPr kumimoji="0" lang="en-US" sz="1800" b="1" i="0" u="none" strike="noStrike" kern="1200" cap="none" spc="0" normalizeH="0" baseline="0" noProof="0" dirty="0">
              <a:ln>
                <a:noFill/>
              </a:ln>
              <a:solidFill>
                <a:prstClr val="white"/>
              </a:solidFill>
              <a:effectLst/>
              <a:uLnTx/>
              <a:uFillTx/>
              <a:latin typeface="Algerian" panose="04020705040A02060702" pitchFamily="8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right side, click the three parallel bars to save your session.’</a:t>
            </a:r>
          </a:p>
        </p:txBody>
      </p:sp>
      <p:pic>
        <p:nvPicPr>
          <p:cNvPr id="8" name="Picture 7">
            <a:extLst>
              <a:ext uri="{FF2B5EF4-FFF2-40B4-BE49-F238E27FC236}">
                <a16:creationId xmlns:a16="http://schemas.microsoft.com/office/drawing/2014/main" id="{40108F02-D5FE-46DF-87A8-4188D3D8B342}"/>
              </a:ext>
            </a:extLst>
          </p:cNvPr>
          <p:cNvPicPr>
            <a:picLocks noChangeAspect="1"/>
          </p:cNvPicPr>
          <p:nvPr/>
        </p:nvPicPr>
        <p:blipFill>
          <a:blip r:embed="rId4"/>
          <a:stretch>
            <a:fillRect/>
          </a:stretch>
        </p:blipFill>
        <p:spPr>
          <a:xfrm>
            <a:off x="267220" y="2576301"/>
            <a:ext cx="4324350" cy="2219325"/>
          </a:xfrm>
          <a:prstGeom prst="rect">
            <a:avLst/>
          </a:prstGeom>
        </p:spPr>
      </p:pic>
      <p:pic>
        <p:nvPicPr>
          <p:cNvPr id="10" name="Picture 9">
            <a:extLst>
              <a:ext uri="{FF2B5EF4-FFF2-40B4-BE49-F238E27FC236}">
                <a16:creationId xmlns:a16="http://schemas.microsoft.com/office/drawing/2014/main" id="{CDDB0C13-7737-44F6-BBEE-301DC81AE88D}"/>
              </a:ext>
            </a:extLst>
          </p:cNvPr>
          <p:cNvPicPr>
            <a:picLocks noChangeAspect="1"/>
          </p:cNvPicPr>
          <p:nvPr/>
        </p:nvPicPr>
        <p:blipFill>
          <a:blip r:embed="rId5"/>
          <a:stretch>
            <a:fillRect/>
          </a:stretch>
        </p:blipFill>
        <p:spPr>
          <a:xfrm>
            <a:off x="5233485" y="2638425"/>
            <a:ext cx="6219825" cy="1581150"/>
          </a:xfrm>
          <a:prstGeom prst="rect">
            <a:avLst/>
          </a:prstGeom>
        </p:spPr>
      </p:pic>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4" name="Picture 3">
            <a:extLst>
              <a:ext uri="{FF2B5EF4-FFF2-40B4-BE49-F238E27FC236}">
                <a16:creationId xmlns:a16="http://schemas.microsoft.com/office/drawing/2014/main" id="{E48FBA6B-4472-4860-8B9D-9E0292DB6486}"/>
              </a:ext>
            </a:extLst>
          </p:cNvPr>
          <p:cNvPicPr>
            <a:picLocks noChangeAspect="1"/>
          </p:cNvPicPr>
          <p:nvPr/>
        </p:nvPicPr>
        <p:blipFill>
          <a:blip r:embed="rId6"/>
          <a:stretch>
            <a:fillRect/>
          </a:stretch>
        </p:blipFill>
        <p:spPr>
          <a:xfrm>
            <a:off x="8837612" y="5295900"/>
            <a:ext cx="1857375" cy="1371600"/>
          </a:xfrm>
          <a:prstGeom prst="rect">
            <a:avLst/>
          </a:prstGeom>
        </p:spPr>
      </p:pic>
      <p:pic>
        <p:nvPicPr>
          <p:cNvPr id="7" name="Picture 6">
            <a:extLst>
              <a:ext uri="{FF2B5EF4-FFF2-40B4-BE49-F238E27FC236}">
                <a16:creationId xmlns:a16="http://schemas.microsoft.com/office/drawing/2014/main" id="{FFC3B8AC-33F7-46BB-B092-4D2134BA1D99}"/>
              </a:ext>
            </a:extLst>
          </p:cNvPr>
          <p:cNvPicPr>
            <a:picLocks noChangeAspect="1"/>
          </p:cNvPicPr>
          <p:nvPr/>
        </p:nvPicPr>
        <p:blipFill>
          <a:blip r:embed="rId7"/>
          <a:stretch>
            <a:fillRect/>
          </a:stretch>
        </p:blipFill>
        <p:spPr>
          <a:xfrm>
            <a:off x="219595" y="4946650"/>
            <a:ext cx="4371975" cy="1704975"/>
          </a:xfrm>
          <a:prstGeom prst="rect">
            <a:avLst/>
          </a:prstGeom>
        </p:spPr>
      </p:pic>
      <p:sp>
        <p:nvSpPr>
          <p:cNvPr id="9" name="TextBox 8">
            <a:extLst>
              <a:ext uri="{FF2B5EF4-FFF2-40B4-BE49-F238E27FC236}">
                <a16:creationId xmlns:a16="http://schemas.microsoft.com/office/drawing/2014/main" id="{F265F2DC-ABF5-4E44-BA02-C42CE2BED46F}"/>
              </a:ext>
            </a:extLst>
          </p:cNvPr>
          <p:cNvSpPr txBox="1"/>
          <p:nvPr/>
        </p:nvSpPr>
        <p:spPr>
          <a:xfrm>
            <a:off x="5233485" y="5678395"/>
            <a:ext cx="3858560" cy="369332"/>
          </a:xfrm>
          <a:prstGeom prst="rect">
            <a:avLst/>
          </a:prstGeom>
          <a:noFill/>
        </p:spPr>
        <p:txBody>
          <a:bodyPr wrap="square" rtlCol="0">
            <a:spAutoFit/>
          </a:bodyPr>
          <a:lstStyle/>
          <a:p>
            <a:r>
              <a:rPr lang="en-US" b="1" dirty="0">
                <a:sym typeface="Wingdings" panose="05000000000000000000" pitchFamily="2" charset="2"/>
              </a:rPr>
              <a:t> Watch the clock!      </a:t>
            </a:r>
            <a:endParaRPr lang="en-US" b="1" dirty="0"/>
          </a:p>
        </p:txBody>
      </p:sp>
    </p:spTree>
    <p:extLst>
      <p:ext uri="{BB962C8B-B14F-4D97-AF65-F5344CB8AC3E}">
        <p14:creationId xmlns:p14="http://schemas.microsoft.com/office/powerpoint/2010/main" val="2551514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BBA2D0-A6B6-4F4D-BCB7-CF500333F889}"/>
              </a:ext>
            </a:extLst>
          </p:cNvPr>
          <p:cNvSpPr txBox="1"/>
          <p:nvPr/>
        </p:nvSpPr>
        <p:spPr>
          <a:xfrm>
            <a:off x="488446" y="77822"/>
            <a:ext cx="4621162" cy="684174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Links to the Churn Tables: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Contract</a:t>
            </a: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customer</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job</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location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payment</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services</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survey_responses</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Links to the Medical Tables: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admission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complication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job</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location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patient</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6">
                  <a:extLst>
                    <a:ext uri="{A12FA001-AC4F-418D-AE19-62706E023703}">
                      <ahyp:hlinkClr xmlns:ahyp="http://schemas.microsoft.com/office/drawing/2018/hyperlinkcolor" val="tx"/>
                    </a:ext>
                  </a:extLst>
                </a:hlinkClick>
              </a:rPr>
              <a:t>servicesaddon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7">
                  <a:extLst>
                    <a:ext uri="{A12FA001-AC4F-418D-AE19-62706E023703}">
                      <ahyp:hlinkClr xmlns:ahyp="http://schemas.microsoft.com/office/drawing/2018/hyperlinkcolor" val="tx"/>
                    </a:ext>
                  </a:extLst>
                </a:hlinkClick>
              </a:rPr>
              <a:t>survey_responses_addon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0D56C8BA-411D-4CF2-A6FC-F5730DA8F6F2}"/>
              </a:ext>
            </a:extLst>
          </p:cNvPr>
          <p:cNvSpPr txBox="1"/>
          <p:nvPr/>
        </p:nvSpPr>
        <p:spPr>
          <a:xfrm>
            <a:off x="8642555" y="0"/>
            <a:ext cx="2613792"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Ancillary Files: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Take 5 Loading Tables</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en-US" b="1" u="sng" dirty="0">
              <a:solidFill>
                <a:srgbClr val="000000"/>
              </a:solidFill>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b="1" u="sng" dirty="0">
                <a:solidFill>
                  <a:srgbClr val="000000"/>
                </a:solidFill>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Moving</a:t>
            </a: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FilesTo_From_VM</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Light"/>
              <a:ea typeface="+mn-ea"/>
              <a:cs typeface="+mn-cs"/>
            </a:endParaRPr>
          </a:p>
        </p:txBody>
      </p:sp>
      <p:sp>
        <p:nvSpPr>
          <p:cNvPr id="2" name="TextBox 1">
            <a:extLst>
              <a:ext uri="{FF2B5EF4-FFF2-40B4-BE49-F238E27FC236}">
                <a16:creationId xmlns:a16="http://schemas.microsoft.com/office/drawing/2014/main" id="{CBFFE0BE-C3C5-4F20-9B1B-027DC9E1B074}"/>
              </a:ext>
            </a:extLst>
          </p:cNvPr>
          <p:cNvSpPr txBox="1"/>
          <p:nvPr/>
        </p:nvSpPr>
        <p:spPr>
          <a:xfrm>
            <a:off x="6096000" y="3170097"/>
            <a:ext cx="6896503" cy="1538883"/>
          </a:xfrm>
          <a:prstGeom prst="rect">
            <a:avLst/>
          </a:prstGeom>
          <a:noFill/>
        </p:spPr>
        <p:txBody>
          <a:bodyPr wrap="square" rtlCol="0">
            <a:spAutoFit/>
          </a:bodyPr>
          <a:lstStyle/>
          <a:p>
            <a:r>
              <a:rPr lang="en-US" b="1"/>
              <a:t>If you want to see the queries that Tableau is doing for you</a:t>
            </a:r>
          </a:p>
          <a:p>
            <a:r>
              <a:rPr lang="en-US" b="1"/>
              <a:t>under the covers, you can find them in either of these articles:</a:t>
            </a:r>
          </a:p>
          <a:p>
            <a:r>
              <a:rPr lang="en-US" sz="1400" b="1" u="sng">
                <a:effectLst/>
                <a:latin typeface="Calibri" panose="020F0502020204030204" pitchFamily="34" charset="0"/>
                <a:ea typeface="Calibri" panose="020F0502020204030204" pitchFamily="34" charset="0"/>
                <a:hlinkClick r:id="rId20">
                  <a:extLst>
                    <a:ext uri="{A12FA001-AC4F-418D-AE19-62706E023703}">
                      <ahyp:hlinkClr xmlns:ahyp="http://schemas.microsoft.com/office/drawing/2018/hyperlinkcolor" val="tx"/>
                    </a:ext>
                  </a:extLst>
                </a:hlinkClick>
              </a:rPr>
              <a:t>https://kb.tableau.com/articles/howto/viewing-underlying-sql-queries-desktop</a:t>
            </a:r>
            <a:endParaRPr lang="en-US" sz="1400" b="1" u="sng">
              <a:effectLst/>
              <a:latin typeface="Calibri" panose="020F0502020204030204" pitchFamily="34" charset="0"/>
              <a:ea typeface="Calibri" panose="020F0502020204030204" pitchFamily="34" charset="0"/>
            </a:endParaRPr>
          </a:p>
          <a:p>
            <a:endParaRPr lang="en-US" sz="1400" b="1" u="sng">
              <a:latin typeface="Calibri" panose="020F0502020204030204" pitchFamily="34" charset="0"/>
              <a:ea typeface="Calibri" panose="020F0502020204030204" pitchFamily="34" charset="0"/>
            </a:endParaRPr>
          </a:p>
          <a:p>
            <a:r>
              <a:rPr lang="en-US" sz="1200" b="1" u="sng">
                <a:effectLst/>
                <a:latin typeface="Calibri" panose="020F0502020204030204" pitchFamily="34" charset="0"/>
                <a:ea typeface="Calibri" panose="020F0502020204030204" pitchFamily="34" charset="0"/>
                <a:hlinkClick r:id="rId21">
                  <a:extLst>
                    <a:ext uri="{A12FA001-AC4F-418D-AE19-62706E023703}">
                      <ahyp:hlinkClr xmlns:ahyp="http://schemas.microsoft.com/office/drawing/2018/hyperlinkcolor" val="tx"/>
                    </a:ext>
                  </a:extLst>
                </a:hlinkClick>
              </a:rPr>
              <a:t>https://blog.openbridge.com/7-steps-to-export-sql-statements-from-tableau-7e51a2fd4277</a:t>
            </a:r>
            <a:endParaRPr lang="en-US" sz="1200" b="1">
              <a:effectLst/>
              <a:latin typeface="Calibri" panose="020F0502020204030204" pitchFamily="34" charset="0"/>
              <a:ea typeface="Calibri" panose="020F0502020204030204" pitchFamily="34" charset="0"/>
            </a:endParaRPr>
          </a:p>
          <a:p>
            <a:endParaRPr lang="en-US" b="1" dirty="0">
              <a:solidFill>
                <a:schemeClr val="bg1"/>
              </a:solidFill>
            </a:endParaRPr>
          </a:p>
        </p:txBody>
      </p:sp>
      <p:sp>
        <p:nvSpPr>
          <p:cNvPr id="5" name="TextBox 4">
            <a:extLst>
              <a:ext uri="{FF2B5EF4-FFF2-40B4-BE49-F238E27FC236}">
                <a16:creationId xmlns:a16="http://schemas.microsoft.com/office/drawing/2014/main" id="{897935B5-E1FE-4D02-B1AD-D7F789A8A6EB}"/>
              </a:ext>
            </a:extLst>
          </p:cNvPr>
          <p:cNvSpPr txBox="1"/>
          <p:nvPr/>
        </p:nvSpPr>
        <p:spPr>
          <a:xfrm>
            <a:off x="8100268" y="881688"/>
            <a:ext cx="331839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rPr>
              <a:t>In this Take Five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hlinkClick r:id="rId22">
                  <a:extLst>
                    <a:ext uri="{A12FA001-AC4F-418D-AE19-62706E023703}">
                      <ahyp:hlinkClr xmlns:ahyp="http://schemas.microsoft.com/office/drawing/2018/hyperlinkcolor" val="tx"/>
                    </a:ext>
                  </a:extLst>
                </a:hlinkClick>
              </a:rPr>
              <a:t>video</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rPr>
              <a:t>, I cover how to </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rPr>
              <a:t>import data from a CSV file into a Postgres table</a:t>
            </a:r>
            <a:r>
              <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mn-cs"/>
              </a:rPr>
              <a:t>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FFFFFF"/>
              </a:solidFill>
              <a:effectLst/>
              <a:uLnTx/>
              <a:uFillTx/>
              <a:latin typeface="Avenir Next LT Pro Light"/>
              <a:ea typeface="+mn-ea"/>
              <a:cs typeface="+mn-cs"/>
            </a:endParaRPr>
          </a:p>
        </p:txBody>
      </p:sp>
    </p:spTree>
    <p:extLst>
      <p:ext uri="{BB962C8B-B14F-4D97-AF65-F5344CB8AC3E}">
        <p14:creationId xmlns:p14="http://schemas.microsoft.com/office/powerpoint/2010/main" val="1518561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BBA2D0-A6B6-4F4D-BCB7-CF500333F889}"/>
              </a:ext>
            </a:extLst>
          </p:cNvPr>
          <p:cNvSpPr txBox="1"/>
          <p:nvPr/>
        </p:nvSpPr>
        <p:spPr>
          <a:xfrm>
            <a:off x="855696" y="1099033"/>
            <a:ext cx="46211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26" name="Picture 1">
            <a:extLst>
              <a:ext uri="{FF2B5EF4-FFF2-40B4-BE49-F238E27FC236}">
                <a16:creationId xmlns:a16="http://schemas.microsoft.com/office/drawing/2014/main" id="{A97CB48A-4B96-FEB3-F4E5-B9DD0712F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01" y="4643950"/>
            <a:ext cx="5935663"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753CA3D-243F-6331-017F-8357F1CFB76B}"/>
              </a:ext>
            </a:extLst>
          </p:cNvPr>
          <p:cNvSpPr>
            <a:spLocks noChangeArrowheads="1"/>
          </p:cNvSpPr>
          <p:nvPr/>
        </p:nvSpPr>
        <p:spPr bwMode="auto">
          <a:xfrm>
            <a:off x="906919" y="852320"/>
            <a:ext cx="1037816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MOVING FILES TO AND FROM THE LABS ON DEMAND DESKTOP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There are two ways to upload or download files to and from the VM (Labs on Demand).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First method</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1. Email files to yourself using a Yahoo or Gmail email account. </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2  Log on to the virtual desktop.</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3. Open a browser on the virtual desktop.</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4. Connect to your Yahoo or Gmail account.</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5. Open your email and access your files, save to the desktop.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Second Method:</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1. Open a browser.</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2. Type in a shared document link.  (You can create this link as a Microsoft OneDrive link by clicking on the file and sharing it).</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Step 3. You will see the following screen.</a:t>
            </a:r>
            <a:endParaRPr kumimoji="0" lang="en-US" altLang="en-US" sz="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0548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BBA2D0-A6B6-4F4D-BCB7-CF500333F889}"/>
              </a:ext>
            </a:extLst>
          </p:cNvPr>
          <p:cNvSpPr txBox="1"/>
          <p:nvPr/>
        </p:nvSpPr>
        <p:spPr>
          <a:xfrm>
            <a:off x="634023" y="-9330"/>
            <a:ext cx="46211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25" name="Picture 5">
            <a:extLst>
              <a:ext uri="{FF2B5EF4-FFF2-40B4-BE49-F238E27FC236}">
                <a16:creationId xmlns:a16="http://schemas.microsoft.com/office/drawing/2014/main" id="{7D216DE4-F5BC-211F-3E3E-BF6EBF5D4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807" y="1752600"/>
            <a:ext cx="51054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6551573-07C9-1D3D-6502-ABA1C080136B}"/>
              </a:ext>
            </a:extLst>
          </p:cNvPr>
          <p:cNvSpPr>
            <a:spLocks noChangeArrowheads="1"/>
          </p:cNvSpPr>
          <p:nvPr/>
        </p:nvSpPr>
        <p:spPr bwMode="auto">
          <a:xfrm>
            <a:off x="1363735" y="525515"/>
            <a:ext cx="778290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So, the trick is when the error page appears like above, just click the small link "Go back to site".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Then, it will prompt you to login with your WGU credentials. Next, select Shared files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Black" panose="020B0A04020102020204" pitchFamily="34" charset="0"/>
                <a:ea typeface="Calibri" panose="020F0502020204030204" pitchFamily="34" charset="0"/>
                <a:cs typeface="Times New Roman" panose="02020603050405020304" pitchFamily="18" charset="0"/>
              </a:rPr>
              <a:t>(like the screenshot below) and navigate to the file you want to upload to the VM.</a:t>
            </a:r>
            <a:endParaRPr kumimoji="0" lang="en-US" altLang="en-US" sz="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06533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426745" y="404446"/>
            <a:ext cx="544065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latin typeface="Arial Black" panose="020B0A04020102020204" pitchFamily="34" charset="0"/>
              </a:rPr>
              <a:t>BE SURE TO SAVE AND TURN IN YOUR DASHBOARD AS A .TWBX</a:t>
            </a:r>
          </a:p>
        </p:txBody>
      </p:sp>
      <p:pic>
        <p:nvPicPr>
          <p:cNvPr id="4" name="Picture 3">
            <a:extLst>
              <a:ext uri="{FF2B5EF4-FFF2-40B4-BE49-F238E27FC236}">
                <a16:creationId xmlns:a16="http://schemas.microsoft.com/office/drawing/2014/main" id="{7BC0E84C-9E16-42E0-8067-D9B85E1796D7}"/>
              </a:ext>
            </a:extLst>
          </p:cNvPr>
          <p:cNvPicPr>
            <a:picLocks noChangeAspect="1"/>
          </p:cNvPicPr>
          <p:nvPr/>
        </p:nvPicPr>
        <p:blipFill>
          <a:blip r:embed="rId4"/>
          <a:stretch>
            <a:fillRect/>
          </a:stretch>
        </p:blipFill>
        <p:spPr>
          <a:xfrm>
            <a:off x="6816466" y="0"/>
            <a:ext cx="2790825" cy="6657975"/>
          </a:xfrm>
          <a:prstGeom prst="rect">
            <a:avLst/>
          </a:prstGeom>
        </p:spPr>
      </p:pic>
      <p:pic>
        <p:nvPicPr>
          <p:cNvPr id="3074" name="Picture 2" descr="Digital Technology Nft GIF by Digital Pratik">
            <a:extLst>
              <a:ext uri="{FF2B5EF4-FFF2-40B4-BE49-F238E27FC236}">
                <a16:creationId xmlns:a16="http://schemas.microsoft.com/office/drawing/2014/main" id="{8396D771-718E-D774-CF4C-8A848C7DB1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744" y="461287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344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55345" y="125767"/>
            <a:ext cx="11046952" cy="54476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a:t>
            </a:r>
            <a:r>
              <a:rPr lang="en-US" sz="2400" b="1" dirty="0">
                <a:solidFill>
                  <a:srgbClr val="000000"/>
                </a:solidFill>
                <a:latin typeface="Arial Black" panose="020B0A04020102020204" pitchFamily="34" charset="0"/>
              </a:rPr>
              <a:t>TESTIMONIALS</a:t>
            </a:r>
            <a:endPar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Arial Black" panose="020B0A04020102020204" pitchFamily="34" charset="0"/>
              <a:ea typeface="+mn-ea"/>
              <a:cs typeface="+mn-cs"/>
            </a:endParaRPr>
          </a:p>
          <a:p>
            <a:r>
              <a:rPr lang="en-US" sz="1200" b="1" dirty="0">
                <a:latin typeface="Arial Black" panose="020B0A04020102020204" pitchFamily="34" charset="0"/>
              </a:rPr>
              <a:t>“ Thank you so much for the detailed tips in Webinar and the wonderful notes.”  AC . </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 really helped me to understand the concepts and pass on the first attempt!”  Sharon B.</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“I can’t believe how the webinars really helped me understand databases!” Mark F.</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“Everybody should study these webinars.  They are exactly what you need to learn.” John C.</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“Before I took this course, I did not know any SQL.  Based on the course and your webinars I have learned so much!”  James G.</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“These Webinars were a life-saver for me!  Thanks so much, Dr. Sewell!”  Thomas P.</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“If you don’t know anything about databases, this is the place to start!  Great videos and slides.”   Jessica V.</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“Thanks for pointing out chapter 3 and the SHOW ME feature.  I really missed it.”  Shirley B.</a:t>
            </a:r>
          </a:p>
          <a:p>
            <a:endParaRPr lang="en-US" sz="1200" b="1" dirty="0">
              <a:latin typeface="Arial Black" panose="020B0A04020102020204" pitchFamily="34" charset="0"/>
            </a:endParaRPr>
          </a:p>
          <a:p>
            <a:endParaRPr lang="en-US" sz="1200" b="1" dirty="0">
              <a:latin typeface="Arial Black" panose="020B0A04020102020204" pitchFamily="34" charset="0"/>
            </a:endParaRPr>
          </a:p>
          <a:p>
            <a:r>
              <a:rPr lang="en-US" sz="1200" b="1" dirty="0">
                <a:latin typeface="Arial Black" panose="020B0A04020102020204" pitchFamily="34" charset="0"/>
              </a:rPr>
              <a:t>“I needed to learn how to move files to and from the Labs on Demand.  Your document tells it all.”  Danielle H.</a:t>
            </a:r>
          </a:p>
        </p:txBody>
      </p:sp>
    </p:spTree>
    <p:extLst>
      <p:ext uri="{BB962C8B-B14F-4D97-AF65-F5344CB8AC3E}">
        <p14:creationId xmlns:p14="http://schemas.microsoft.com/office/powerpoint/2010/main" val="763877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0283D-173E-4BBE-9E98-C76153BA725A}"/>
              </a:ext>
            </a:extLst>
          </p:cNvPr>
          <p:cNvPicPr>
            <a:picLocks noChangeAspect="1"/>
          </p:cNvPicPr>
          <p:nvPr/>
        </p:nvPicPr>
        <p:blipFill>
          <a:blip r:embed="rId3"/>
          <a:stretch>
            <a:fillRect/>
          </a:stretch>
        </p:blipFill>
        <p:spPr>
          <a:xfrm>
            <a:off x="12699" y="2038099"/>
            <a:ext cx="8197594" cy="4186238"/>
          </a:xfrm>
          <a:prstGeom prst="rect">
            <a:avLst/>
          </a:prstGeom>
        </p:spPr>
      </p:pic>
      <p:sp>
        <p:nvSpPr>
          <p:cNvPr id="4" name="TextBox 3">
            <a:extLst>
              <a:ext uri="{FF2B5EF4-FFF2-40B4-BE49-F238E27FC236}">
                <a16:creationId xmlns:a16="http://schemas.microsoft.com/office/drawing/2014/main" id="{BF3B6DD2-E967-4CEC-910B-400FFC5C8A88}"/>
              </a:ext>
            </a:extLst>
          </p:cNvPr>
          <p:cNvSpPr txBox="1"/>
          <p:nvPr/>
        </p:nvSpPr>
        <p:spPr>
          <a:xfrm>
            <a:off x="2608760" y="815662"/>
            <a:ext cx="4165692" cy="369332"/>
          </a:xfrm>
          <a:prstGeom prst="rect">
            <a:avLst/>
          </a:prstGeom>
          <a:noFill/>
        </p:spPr>
        <p:txBody>
          <a:bodyPr wrap="none" rtlCol="0">
            <a:spAutoFit/>
          </a:bodyPr>
          <a:lstStyle/>
          <a:p>
            <a:r>
              <a:rPr lang="en-US" b="1" dirty="0"/>
              <a:t>Don’t forget I am only a phone call, away!</a:t>
            </a:r>
          </a:p>
        </p:txBody>
      </p:sp>
      <p:pic>
        <p:nvPicPr>
          <p:cNvPr id="1028" name="Picture 4">
            <a:extLst>
              <a:ext uri="{FF2B5EF4-FFF2-40B4-BE49-F238E27FC236}">
                <a16:creationId xmlns:a16="http://schemas.microsoft.com/office/drawing/2014/main" id="{07D741AF-D4E9-47F8-A5DE-605D9A469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095" y="1733299"/>
            <a:ext cx="4644324" cy="4795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01763E-AAEB-A5D2-7A49-84A14ABBCA27}"/>
              </a:ext>
            </a:extLst>
          </p:cNvPr>
          <p:cNvSpPr txBox="1"/>
          <p:nvPr/>
        </p:nvSpPr>
        <p:spPr>
          <a:xfrm>
            <a:off x="7046752" y="180386"/>
            <a:ext cx="6342076" cy="1631216"/>
          </a:xfrm>
          <a:prstGeom prst="rect">
            <a:avLst/>
          </a:prstGeom>
          <a:noFill/>
        </p:spPr>
        <p:txBody>
          <a:bodyPr wrap="square">
            <a:spAutoFit/>
          </a:bodyPr>
          <a:lstStyle/>
          <a:p>
            <a:pPr marL="0" marR="0">
              <a:spcBef>
                <a:spcPts val="0"/>
              </a:spcBef>
              <a:spcAft>
                <a:spcPts val="0"/>
              </a:spcAft>
            </a:pPr>
            <a:r>
              <a:rPr lang="en-US" sz="1000" b="1" dirty="0">
                <a:solidFill>
                  <a:srgbClr val="002F51"/>
                </a:solidFill>
                <a:effectLst/>
                <a:latin typeface="Arial" panose="020B0604020202020204" pitchFamily="34" charset="0"/>
                <a:ea typeface="Times New Roman" panose="02020603050405020304" pitchFamily="18" charset="0"/>
                <a:cs typeface="Times New Roman" panose="02020603050405020304" pitchFamily="18" charset="0"/>
              </a:rPr>
              <a:t>Dr. William Sewell</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003057"/>
                </a:solidFill>
                <a:effectLst/>
                <a:latin typeface="Arial" panose="020B0604020202020204" pitchFamily="34" charset="0"/>
                <a:ea typeface="Times New Roman" panose="02020603050405020304" pitchFamily="18" charset="0"/>
                <a:cs typeface="Times New Roman" panose="02020603050405020304" pitchFamily="18" charset="0"/>
              </a:rPr>
              <a:t>Course Instructor</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003057"/>
                </a:solidFill>
                <a:effectLst/>
                <a:latin typeface="Arial" panose="020B0604020202020204" pitchFamily="34" charset="0"/>
                <a:ea typeface="Times New Roman" panose="02020603050405020304" pitchFamily="18" charset="0"/>
                <a:cs typeface="Times New Roman" panose="02020603050405020304" pitchFamily="18" charset="0"/>
              </a:rPr>
              <a:t>College of Information Technology</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b="1" dirty="0">
                <a:solidFill>
                  <a:srgbClr val="327DA9"/>
                </a:solidFill>
                <a:effectLst/>
                <a:latin typeface="Arial" panose="020B0604020202020204" pitchFamily="34" charset="0"/>
                <a:ea typeface="Times New Roman" panose="02020603050405020304" pitchFamily="18" charset="0"/>
                <a:cs typeface="Times New Roman" panose="02020603050405020304" pitchFamily="18" charset="0"/>
              </a:rPr>
              <a:t>Western Governors University</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877-435-7948 </a:t>
            </a:r>
            <a:r>
              <a:rPr lang="en-US" sz="1000" b="1" dirty="0" err="1">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ext</a:t>
            </a:r>
            <a:r>
              <a:rPr lang="en-US" sz="1000" b="1"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 5377 or </a:t>
            </a:r>
            <a:r>
              <a:rPr lang="en-US" sz="1000" b="1" u="none" strike="noStrike" dirty="0">
                <a:solidFill>
                  <a:srgbClr val="0066A2"/>
                </a:solidFill>
                <a:effectLst/>
                <a:latin typeface="Lato" panose="020F0502020204030203" pitchFamily="34" charset="0"/>
                <a:ea typeface="Times New Roman" panose="02020603050405020304" pitchFamily="18" charset="0"/>
                <a:cs typeface="Times New Roman" panose="02020603050405020304" pitchFamily="18" charset="0"/>
                <a:hlinkClick r:id="rId5"/>
              </a:rPr>
              <a:t>(385) 428-5377</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Text me at: 954-802-2225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4001 South 700 East, Suite 700</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Salt Lake City, UT 84107</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6"/>
              </a:rPr>
              <a:t>william.sewell@wgu.edu</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b="1"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7"/>
              </a:rPr>
              <a:t>Appointments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419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1836D-70E9-42F5-B074-19531BE813D0}"/>
              </a:ext>
            </a:extLst>
          </p:cNvPr>
          <p:cNvPicPr>
            <a:picLocks noChangeAspect="1"/>
          </p:cNvPicPr>
          <p:nvPr/>
        </p:nvPicPr>
        <p:blipFill>
          <a:blip r:embed="rId3"/>
          <a:stretch>
            <a:fillRect/>
          </a:stretch>
        </p:blipFill>
        <p:spPr>
          <a:xfrm>
            <a:off x="1450848" y="0"/>
            <a:ext cx="9290304" cy="6858000"/>
          </a:xfrm>
          <a:prstGeom prst="rect">
            <a:avLst/>
          </a:prstGeom>
        </p:spPr>
      </p:pic>
      <p:pic>
        <p:nvPicPr>
          <p:cNvPr id="2" name="Picture 1">
            <a:extLst>
              <a:ext uri="{FF2B5EF4-FFF2-40B4-BE49-F238E27FC236}">
                <a16:creationId xmlns:a16="http://schemas.microsoft.com/office/drawing/2014/main" id="{8E1D2248-C3E3-B4C9-0BB7-BB1D09F1D8A6}"/>
              </a:ext>
            </a:extLst>
          </p:cNvPr>
          <p:cNvPicPr>
            <a:picLocks noChangeAspect="1"/>
          </p:cNvPicPr>
          <p:nvPr/>
        </p:nvPicPr>
        <p:blipFill>
          <a:blip r:embed="rId3"/>
          <a:stretch>
            <a:fillRect/>
          </a:stretch>
        </p:blipFill>
        <p:spPr>
          <a:xfrm>
            <a:off x="1450848" y="-8312"/>
            <a:ext cx="9290304" cy="6858000"/>
          </a:xfrm>
          <a:prstGeom prst="rect">
            <a:avLst/>
          </a:prstGeom>
        </p:spPr>
      </p:pic>
    </p:spTree>
    <p:extLst>
      <p:ext uri="{BB962C8B-B14F-4D97-AF65-F5344CB8AC3E}">
        <p14:creationId xmlns:p14="http://schemas.microsoft.com/office/powerpoint/2010/main" val="382659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845E6-60C1-4338-9838-1F6A45A19712}"/>
              </a:ext>
            </a:extLst>
          </p:cNvPr>
          <p:cNvPicPr>
            <a:picLocks noChangeAspect="1"/>
          </p:cNvPicPr>
          <p:nvPr/>
        </p:nvPicPr>
        <p:blipFill>
          <a:blip r:embed="rId3"/>
          <a:stretch>
            <a:fillRect/>
          </a:stretch>
        </p:blipFill>
        <p:spPr>
          <a:xfrm>
            <a:off x="1510229" y="0"/>
            <a:ext cx="9171542" cy="6858000"/>
          </a:xfrm>
          <a:prstGeom prst="rect">
            <a:avLst/>
          </a:prstGeom>
        </p:spPr>
      </p:pic>
    </p:spTree>
    <p:extLst>
      <p:ext uri="{BB962C8B-B14F-4D97-AF65-F5344CB8AC3E}">
        <p14:creationId xmlns:p14="http://schemas.microsoft.com/office/powerpoint/2010/main" val="420046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60EB9-3AB5-47E4-BEB1-AB10FFE8A0FA}"/>
              </a:ext>
            </a:extLst>
          </p:cNvPr>
          <p:cNvPicPr>
            <a:picLocks noChangeAspect="1"/>
          </p:cNvPicPr>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236974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3AE3AE-5031-4269-B9D6-98AB5BF9E22F}"/>
              </a:ext>
            </a:extLst>
          </p:cNvPr>
          <p:cNvPicPr>
            <a:picLocks noChangeAspect="1"/>
          </p:cNvPicPr>
          <p:nvPr/>
        </p:nvPicPr>
        <p:blipFill>
          <a:blip r:embed="rId4"/>
          <a:stretch>
            <a:fillRect/>
          </a:stretch>
        </p:blipFill>
        <p:spPr>
          <a:xfrm>
            <a:off x="1527064" y="0"/>
            <a:ext cx="9137871" cy="6858000"/>
          </a:xfrm>
          <a:prstGeom prst="rect">
            <a:avLst/>
          </a:prstGeom>
        </p:spPr>
      </p:pic>
    </p:spTree>
    <p:extLst>
      <p:ext uri="{BB962C8B-B14F-4D97-AF65-F5344CB8AC3E}">
        <p14:creationId xmlns:p14="http://schemas.microsoft.com/office/powerpoint/2010/main" val="1706890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50"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TextBox 5">
            <a:extLst>
              <a:ext uri="{FF2B5EF4-FFF2-40B4-BE49-F238E27FC236}">
                <a16:creationId xmlns:a16="http://schemas.microsoft.com/office/drawing/2014/main" id="{92544378-4BEE-4A8E-BDF4-EA8DDC9ED116}"/>
              </a:ext>
            </a:extLst>
          </p:cNvPr>
          <p:cNvSpPr txBox="1"/>
          <p:nvPr/>
        </p:nvSpPr>
        <p:spPr>
          <a:xfrm>
            <a:off x="4978708" y="885651"/>
            <a:ext cx="6525220" cy="4616849"/>
          </a:xfrm>
          <a:prstGeom prst="rect">
            <a:avLst/>
          </a:prstGeom>
        </p:spPr>
        <p:txBody>
          <a:bodyPr vert="horz" lIns="91440" tIns="45720" rIns="91440" bIns="45720" rtlCol="0" anchor="ctr">
            <a:normAutofit/>
          </a:bodyPr>
          <a:lstStyle/>
          <a:p>
            <a:pPr marL="0" marR="0" indent="-228600">
              <a:lnSpc>
                <a:spcPct val="90000"/>
              </a:lnSpc>
              <a:spcBef>
                <a:spcPts val="0"/>
              </a:spcBef>
              <a:spcAft>
                <a:spcPts val="600"/>
              </a:spcAft>
              <a:buFont typeface="Arial" panose="020B0604020202020204" pitchFamily="34" charset="0"/>
              <a:buChar char="•"/>
            </a:pPr>
            <a:r>
              <a:rPr lang="en-US" sz="1300" dirty="0">
                <a:effectLst/>
              </a:rPr>
              <a:t>The data analyst’s job does not end once the data has been analyzed. A vital skill for data analysts is to represent and report the data to stakeholders. In this task, you will demonstrate your ability to identify actionable insights from data and communicate them using effective storytelling methods.</a:t>
            </a:r>
            <a:br>
              <a:rPr lang="en-US" sz="1300" dirty="0">
                <a:effectLst/>
              </a:rPr>
            </a:br>
            <a:r>
              <a:rPr lang="en-US" sz="1300" dirty="0">
                <a:effectLst/>
              </a:rPr>
              <a:t> </a:t>
            </a:r>
          </a:p>
          <a:p>
            <a:pPr marL="0" marR="0" indent="-228600">
              <a:lnSpc>
                <a:spcPct val="90000"/>
              </a:lnSpc>
              <a:spcBef>
                <a:spcPts val="0"/>
              </a:spcBef>
              <a:spcAft>
                <a:spcPts val="600"/>
              </a:spcAft>
              <a:buFont typeface="Arial" panose="020B0604020202020204" pitchFamily="34" charset="0"/>
              <a:buChar char="•"/>
            </a:pPr>
            <a:r>
              <a:rPr lang="en-US" sz="1300" dirty="0">
                <a:effectLst/>
              </a:rPr>
              <a:t>This task consists of three parts:</a:t>
            </a:r>
            <a:br>
              <a:rPr lang="en-US" sz="1300" dirty="0">
                <a:effectLst/>
              </a:rPr>
            </a:br>
            <a:r>
              <a:rPr lang="en-US" sz="1300" dirty="0">
                <a:effectLst/>
              </a:rPr>
              <a:t> </a:t>
            </a:r>
          </a:p>
          <a:p>
            <a:pPr marL="0" marR="0" indent="-228600">
              <a:lnSpc>
                <a:spcPct val="90000"/>
              </a:lnSpc>
              <a:spcBef>
                <a:spcPts val="0"/>
              </a:spcBef>
              <a:spcAft>
                <a:spcPts val="600"/>
              </a:spcAft>
              <a:buFont typeface="Arial" panose="020B0604020202020204" pitchFamily="34" charset="0"/>
              <a:buChar char="•"/>
            </a:pPr>
            <a:r>
              <a:rPr lang="en-US" b="1" dirty="0">
                <a:effectLst/>
              </a:rPr>
              <a:t>In part 1</a:t>
            </a:r>
            <a:r>
              <a:rPr lang="en-US" sz="1300" dirty="0">
                <a:effectLst/>
              </a:rPr>
              <a:t>, you will use SQL and a business intelligence tool to create data dashboards to support executive decision-making. Your dashboards should enable leaders to answer a specific research question on an organizational need. It is recommended, but not required, that the business intelligence tool be Tableau.</a:t>
            </a:r>
          </a:p>
          <a:p>
            <a:pPr marL="0" marR="0" indent="-228600">
              <a:lnSpc>
                <a:spcPct val="90000"/>
              </a:lnSpc>
              <a:spcBef>
                <a:spcPts val="0"/>
              </a:spcBef>
              <a:spcAft>
                <a:spcPts val="600"/>
              </a:spcAft>
              <a:buFont typeface="Arial" panose="020B0604020202020204" pitchFamily="34" charset="0"/>
              <a:buChar char="•"/>
            </a:pPr>
            <a:r>
              <a:rPr lang="en-US" sz="1300" dirty="0">
                <a:effectLst/>
              </a:rPr>
              <a:t> </a:t>
            </a:r>
          </a:p>
          <a:p>
            <a:pPr marL="228600" marR="0" indent="-228600">
              <a:lnSpc>
                <a:spcPct val="90000"/>
              </a:lnSpc>
              <a:spcBef>
                <a:spcPts val="0"/>
              </a:spcBef>
              <a:spcAft>
                <a:spcPts val="600"/>
              </a:spcAft>
              <a:buFont typeface="Arial" panose="020B0604020202020204" pitchFamily="34" charset="0"/>
              <a:buChar char="•"/>
            </a:pPr>
            <a:r>
              <a:rPr lang="en-US" sz="1300" dirty="0">
                <a:effectLst/>
              </a:rPr>
              <a:t>Your dashboard will integrate data from two sources:</a:t>
            </a:r>
            <a:br>
              <a:rPr lang="en-US" sz="1300" dirty="0">
                <a:effectLst/>
              </a:rPr>
            </a:br>
            <a:r>
              <a:rPr lang="en-US" sz="1300" dirty="0">
                <a:effectLst/>
              </a:rPr>
              <a:t> </a:t>
            </a:r>
            <a:r>
              <a:rPr lang="en-US" sz="1300" b="1" dirty="0">
                <a:effectLst/>
              </a:rPr>
              <a:t>1.  Provided data set: There are tables in the Churn database located on Labs on Demand.</a:t>
            </a:r>
            <a:br>
              <a:rPr lang="en-US" sz="1300" b="1" dirty="0">
                <a:effectLst/>
              </a:rPr>
            </a:br>
            <a:r>
              <a:rPr lang="en-US" sz="1300" dirty="0">
                <a:effectLst/>
              </a:rPr>
              <a:t> </a:t>
            </a:r>
          </a:p>
          <a:p>
            <a:pPr marR="0">
              <a:lnSpc>
                <a:spcPct val="90000"/>
              </a:lnSpc>
              <a:spcBef>
                <a:spcPts val="0"/>
              </a:spcBef>
              <a:spcAft>
                <a:spcPts val="600"/>
              </a:spcAft>
            </a:pPr>
            <a:r>
              <a:rPr lang="en-US" sz="1300" dirty="0">
                <a:effectLst/>
              </a:rPr>
              <a:t>The join must either be:</a:t>
            </a:r>
          </a:p>
          <a:p>
            <a:pPr marL="0" marR="0" indent="-228600">
              <a:lnSpc>
                <a:spcPct val="90000"/>
              </a:lnSpc>
              <a:spcBef>
                <a:spcPts val="0"/>
              </a:spcBef>
              <a:spcAft>
                <a:spcPts val="600"/>
              </a:spcAft>
              <a:buFont typeface="Arial" panose="020B0604020202020204" pitchFamily="34" charset="0"/>
              <a:buChar char="•"/>
            </a:pPr>
            <a:r>
              <a:rPr lang="en-US" sz="1300" dirty="0">
                <a:effectLst/>
              </a:rPr>
              <a:t>The external file to one or more tables OR you may create a table for the external file and import the data then join. </a:t>
            </a:r>
          </a:p>
          <a:p>
            <a:pPr marR="0">
              <a:lnSpc>
                <a:spcPct val="90000"/>
              </a:lnSpc>
              <a:spcBef>
                <a:spcPts val="0"/>
              </a:spcBef>
              <a:spcAft>
                <a:spcPts val="600"/>
              </a:spcAft>
            </a:pPr>
            <a:br>
              <a:rPr lang="en-US" sz="1300" i="1" dirty="0">
                <a:effectLst/>
              </a:rPr>
            </a:br>
            <a:r>
              <a:rPr lang="en-US" sz="1300" i="1" dirty="0">
                <a:effectLst/>
              </a:rPr>
              <a:t> </a:t>
            </a:r>
            <a:endParaRPr lang="en-US" sz="1300" dirty="0"/>
          </a:p>
        </p:txBody>
      </p:sp>
      <p:sp>
        <p:nvSpPr>
          <p:cNvPr id="2" name="TextBox 1">
            <a:extLst>
              <a:ext uri="{FF2B5EF4-FFF2-40B4-BE49-F238E27FC236}">
                <a16:creationId xmlns:a16="http://schemas.microsoft.com/office/drawing/2014/main" id="{BD831441-1899-4957-89D7-AE793806FD7D}"/>
              </a:ext>
            </a:extLst>
          </p:cNvPr>
          <p:cNvSpPr txBox="1"/>
          <p:nvPr/>
        </p:nvSpPr>
        <p:spPr>
          <a:xfrm>
            <a:off x="1624263" y="2153653"/>
            <a:ext cx="2869760" cy="369332"/>
          </a:xfrm>
          <a:prstGeom prst="rect">
            <a:avLst/>
          </a:prstGeom>
          <a:noFill/>
        </p:spPr>
        <p:txBody>
          <a:bodyPr wrap="none" rtlCol="0">
            <a:spAutoFit/>
          </a:bodyPr>
          <a:lstStyle/>
          <a:p>
            <a:r>
              <a:rPr lang="en-US" dirty="0">
                <a:solidFill>
                  <a:schemeClr val="bg1"/>
                </a:solidFill>
              </a:rPr>
              <a:t>THE RUBRIC REQUIREMENTS</a:t>
            </a:r>
          </a:p>
        </p:txBody>
      </p:sp>
    </p:spTree>
    <p:extLst>
      <p:ext uri="{BB962C8B-B14F-4D97-AF65-F5344CB8AC3E}">
        <p14:creationId xmlns:p14="http://schemas.microsoft.com/office/powerpoint/2010/main" val="3890014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bbleVTI">
  <a:themeElements>
    <a:clrScheme name="AnalogousFromRegularSeedLeftStep">
      <a:dk1>
        <a:srgbClr val="000000"/>
      </a:dk1>
      <a:lt1>
        <a:srgbClr val="FFFFFF"/>
      </a:lt1>
      <a:dk2>
        <a:srgbClr val="243A41"/>
      </a:dk2>
      <a:lt2>
        <a:srgbClr val="E3E8E2"/>
      </a:lt2>
      <a:accent1>
        <a:srgbClr val="D129E7"/>
      </a:accent1>
      <a:accent2>
        <a:srgbClr val="8438DB"/>
      </a:accent2>
      <a:accent3>
        <a:srgbClr val="544BEB"/>
      </a:accent3>
      <a:accent4>
        <a:srgbClr val="1B5FD6"/>
      </a:accent4>
      <a:accent5>
        <a:srgbClr val="25B1D8"/>
      </a:accent5>
      <a:accent6>
        <a:srgbClr val="14B998"/>
      </a:accent6>
      <a:hlink>
        <a:srgbClr val="3C9431"/>
      </a:hlink>
      <a:folHlink>
        <a:srgbClr val="828282"/>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13772</TotalTime>
  <Words>3744</Words>
  <Application>Microsoft Office PowerPoint</Application>
  <PresentationFormat>Widescreen</PresentationFormat>
  <Paragraphs>371</Paragraphs>
  <Slides>49</Slides>
  <Notes>48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49</vt:i4>
      </vt:variant>
    </vt:vector>
  </HeadingPairs>
  <TitlesOfParts>
    <vt:vector size="62" baseType="lpstr">
      <vt:lpstr>Calibri Light</vt:lpstr>
      <vt:lpstr>Verdana</vt:lpstr>
      <vt:lpstr>Avenir Next LT Pro Light</vt:lpstr>
      <vt:lpstr>Lato</vt:lpstr>
      <vt:lpstr>Sitka Subheading</vt:lpstr>
      <vt:lpstr>Calibri</vt:lpstr>
      <vt:lpstr>Arial</vt:lpstr>
      <vt:lpstr>Tw Cen MT</vt:lpstr>
      <vt:lpstr>Algerian</vt:lpstr>
      <vt:lpstr>Arial Black</vt:lpstr>
      <vt:lpstr>Avenir Next LT Pro</vt:lpstr>
      <vt:lpstr>Office Theme</vt:lpstr>
      <vt:lpstr>PebbleVTI</vt:lpstr>
      <vt:lpstr>SQL Sunday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Sunday</dc:title>
  <dc:creator>William Sewell</dc:creator>
  <cp:lastModifiedBy>William Sewell</cp:lastModifiedBy>
  <cp:revision>45</cp:revision>
  <dcterms:created xsi:type="dcterms:W3CDTF">2020-08-11T19:20:43Z</dcterms:created>
  <dcterms:modified xsi:type="dcterms:W3CDTF">2023-08-20T22:59:39Z</dcterms:modified>
</cp:coreProperties>
</file>